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8"/>
  </p:notes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9" r:id="rId14"/>
    <p:sldId id="268" r:id="rId15"/>
    <p:sldId id="274" r:id="rId16"/>
    <p:sldId id="278" r:id="rId17"/>
    <p:sldId id="277" r:id="rId18"/>
    <p:sldId id="279" r:id="rId19"/>
    <p:sldId id="280" r:id="rId20"/>
    <p:sldId id="281" r:id="rId21"/>
    <p:sldId id="282" r:id="rId22"/>
    <p:sldId id="283" r:id="rId23"/>
    <p:sldId id="284" r:id="rId24"/>
    <p:sldId id="285" r:id="rId25"/>
    <p:sldId id="286" r:id="rId26"/>
    <p:sldId id="287" r:id="rId27"/>
    <p:sldId id="288" r:id="rId28"/>
    <p:sldId id="271" r:id="rId29"/>
    <p:sldId id="272" r:id="rId30"/>
    <p:sldId id="273" r:id="rId31"/>
    <p:sldId id="292" r:id="rId32"/>
    <p:sldId id="289" r:id="rId33"/>
    <p:sldId id="290" r:id="rId34"/>
    <p:sldId id="291" r:id="rId35"/>
    <p:sldId id="275" r:id="rId36"/>
    <p:sldId id="2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snapToGrid="0">
      <p:cViewPr>
        <p:scale>
          <a:sx n="73" d="100"/>
          <a:sy n="73"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8EF54-E3C3-4937-AA9C-5D9FAF0C6428}" type="datetimeFigureOut">
              <a:rPr lang="en-GB" smtClean="0"/>
              <a:t>01/12/2019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69A1F-E3E2-48B8-B952-1A64D55F0CDF}" type="slidenum">
              <a:rPr lang="en-GB" smtClean="0"/>
              <a:t>‹#›</a:t>
            </a:fld>
            <a:endParaRPr lang="en-GB"/>
          </a:p>
        </p:txBody>
      </p:sp>
    </p:spTree>
    <p:extLst>
      <p:ext uri="{BB962C8B-B14F-4D97-AF65-F5344CB8AC3E}">
        <p14:creationId xmlns:p14="http://schemas.microsoft.com/office/powerpoint/2010/main" val="262830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D7F22A-9AAF-466F-BFC6-3D2BB9E2FEC4}" type="slidenum">
              <a:rPr lang="en-GB" smtClean="0"/>
              <a:t>2</a:t>
            </a:fld>
            <a:endParaRPr lang="en-GB"/>
          </a:p>
        </p:txBody>
      </p:sp>
    </p:spTree>
    <p:extLst>
      <p:ext uri="{BB962C8B-B14F-4D97-AF65-F5344CB8AC3E}">
        <p14:creationId xmlns:p14="http://schemas.microsoft.com/office/powerpoint/2010/main" val="128186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use the expanded column</a:t>
            </a:r>
            <a:r>
              <a:rPr lang="en-US" baseline="0" dirty="0" smtClean="0"/>
              <a:t> method before moving on to the formal column method in order to develop a secure understanding. It is imperative that children really understand what they are doing when carrying out column methods.</a:t>
            </a:r>
            <a:endParaRPr lang="en-US" dirty="0"/>
          </a:p>
        </p:txBody>
      </p:sp>
      <p:sp>
        <p:nvSpPr>
          <p:cNvPr id="4" name="Slide Number Placeholder 3"/>
          <p:cNvSpPr>
            <a:spLocks noGrp="1"/>
          </p:cNvSpPr>
          <p:nvPr>
            <p:ph type="sldNum" sz="quarter" idx="10"/>
          </p:nvPr>
        </p:nvSpPr>
        <p:spPr/>
        <p:txBody>
          <a:bodyPr/>
          <a:lstStyle/>
          <a:p>
            <a:fld id="{C1EC05E6-1848-4C79-98DC-27DD63CC71EA}" type="slidenum">
              <a:rPr lang="en-GB" smtClean="0"/>
              <a:t>21</a:t>
            </a:fld>
            <a:endParaRPr lang="en-GB"/>
          </a:p>
        </p:txBody>
      </p:sp>
    </p:spTree>
    <p:extLst>
      <p:ext uri="{BB962C8B-B14F-4D97-AF65-F5344CB8AC3E}">
        <p14:creationId xmlns:p14="http://schemas.microsoft.com/office/powerpoint/2010/main" val="149193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children will have access to these higher order strategies but they need a secure strategy that works for them.</a:t>
            </a:r>
            <a:endParaRPr lang="en-US" dirty="0"/>
          </a:p>
        </p:txBody>
      </p:sp>
      <p:sp>
        <p:nvSpPr>
          <p:cNvPr id="4" name="Slide Number Placeholder 3"/>
          <p:cNvSpPr>
            <a:spLocks noGrp="1"/>
          </p:cNvSpPr>
          <p:nvPr>
            <p:ph type="sldNum" sz="quarter" idx="10"/>
          </p:nvPr>
        </p:nvSpPr>
        <p:spPr/>
        <p:txBody>
          <a:bodyPr/>
          <a:lstStyle/>
          <a:p>
            <a:fld id="{C1EC05E6-1848-4C79-98DC-27DD63CC71EA}" type="slidenum">
              <a:rPr lang="en-GB" smtClean="0"/>
              <a:t>22</a:t>
            </a:fld>
            <a:endParaRPr lang="en-GB"/>
          </a:p>
        </p:txBody>
      </p:sp>
    </p:spTree>
    <p:extLst>
      <p:ext uri="{BB962C8B-B14F-4D97-AF65-F5344CB8AC3E}">
        <p14:creationId xmlns:p14="http://schemas.microsoft.com/office/powerpoint/2010/main" val="214857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make sure that we value counting</a:t>
            </a:r>
            <a:endParaRPr lang="en-US" dirty="0"/>
          </a:p>
        </p:txBody>
      </p:sp>
      <p:sp>
        <p:nvSpPr>
          <p:cNvPr id="4" name="Slide Number Placeholder 3"/>
          <p:cNvSpPr>
            <a:spLocks noGrp="1"/>
          </p:cNvSpPr>
          <p:nvPr>
            <p:ph type="sldNum" sz="quarter" idx="10"/>
          </p:nvPr>
        </p:nvSpPr>
        <p:spPr/>
        <p:txBody>
          <a:bodyPr/>
          <a:lstStyle/>
          <a:p>
            <a:pPr>
              <a:defRPr/>
            </a:pPr>
            <a:fld id="{276FE258-D58A-4F00-9497-118C4FDDDFEE}" type="slidenum">
              <a:rPr lang="en-GB" smtClean="0"/>
              <a:pPr>
                <a:defRPr/>
              </a:pPr>
              <a:t>23</a:t>
            </a:fld>
            <a:endParaRPr lang="en-GB"/>
          </a:p>
        </p:txBody>
      </p:sp>
    </p:spTree>
    <p:extLst>
      <p:ext uri="{BB962C8B-B14F-4D97-AF65-F5344CB8AC3E}">
        <p14:creationId xmlns:p14="http://schemas.microsoft.com/office/powerpoint/2010/main" val="212804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can panic when things look difficult. Giving them time to just observe and comment about what they can see takes the fear away. It encourages them to think about what they know rather than what they don’t know</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29</a:t>
            </a:fld>
            <a:endParaRPr lang="en-GB"/>
          </a:p>
        </p:txBody>
      </p:sp>
    </p:spTree>
    <p:extLst>
      <p:ext uri="{BB962C8B-B14F-4D97-AF65-F5344CB8AC3E}">
        <p14:creationId xmlns:p14="http://schemas.microsoft.com/office/powerpoint/2010/main" val="20126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omic Sans MS"/>
                <a:cs typeface="Comic Sans MS"/>
              </a:rPr>
              <a:t>The acquisition of key vocabulary is essential to enable children to explain their learning efficiently and confidently.</a:t>
            </a:r>
          </a:p>
          <a:p>
            <a:endParaRPr lang="en-US" sz="1400" dirty="0" smtClean="0">
              <a:latin typeface="Comic Sans MS"/>
              <a:cs typeface="Comic Sans MS"/>
            </a:endParaRPr>
          </a:p>
          <a:p>
            <a:r>
              <a:rPr lang="en-US" sz="1400" dirty="0" smtClean="0">
                <a:latin typeface="Comic Sans MS"/>
                <a:cs typeface="Comic Sans MS"/>
              </a:rPr>
              <a:t> Asking</a:t>
            </a:r>
            <a:r>
              <a:rPr lang="en-US" sz="1400" baseline="0" dirty="0" smtClean="0">
                <a:latin typeface="Comic Sans MS"/>
                <a:cs typeface="Comic Sans MS"/>
              </a:rPr>
              <a:t> children to explain their strategies and ideas helps to embed their learning. </a:t>
            </a:r>
          </a:p>
          <a:p>
            <a:endParaRPr lang="en-US" sz="1400" baseline="0" dirty="0" smtClean="0">
              <a:latin typeface="Comic Sans MS"/>
              <a:cs typeface="Comic Sans MS"/>
            </a:endParaRPr>
          </a:p>
          <a:p>
            <a:r>
              <a:rPr lang="en-US" sz="1400" baseline="0" dirty="0" smtClean="0">
                <a:latin typeface="Comic Sans MS"/>
                <a:cs typeface="Comic Sans MS"/>
              </a:rPr>
              <a:t>Speaking in full sentences is important because it ensures children are putting learning into a context.</a:t>
            </a:r>
          </a:p>
          <a:p>
            <a:endParaRPr lang="en-US" sz="1400" baseline="0" dirty="0" smtClean="0">
              <a:latin typeface="Comic Sans MS"/>
              <a:cs typeface="Comic Sans MS"/>
            </a:endParaRPr>
          </a:p>
          <a:p>
            <a:r>
              <a:rPr lang="en-US" sz="1400" baseline="0" dirty="0" smtClean="0">
                <a:latin typeface="Comic Sans MS"/>
                <a:cs typeface="Comic Sans MS"/>
              </a:rPr>
              <a:t>Asking children to draw their understanding provides strong evidence for assessment and also embeds learning.</a:t>
            </a:r>
          </a:p>
          <a:p>
            <a:endParaRPr lang="en-US" sz="1400" dirty="0">
              <a:latin typeface="Comic Sans MS"/>
              <a:cs typeface="Comic Sans MS"/>
            </a:endParaRPr>
          </a:p>
        </p:txBody>
      </p:sp>
      <p:sp>
        <p:nvSpPr>
          <p:cNvPr id="4" name="Slide Number Placeholder 3"/>
          <p:cNvSpPr>
            <a:spLocks noGrp="1"/>
          </p:cNvSpPr>
          <p:nvPr>
            <p:ph type="sldNum" sz="quarter" idx="10"/>
          </p:nvPr>
        </p:nvSpPr>
        <p:spPr/>
        <p:txBody>
          <a:bodyPr/>
          <a:lstStyle/>
          <a:p>
            <a:fld id="{C1EC05E6-1848-4C79-98DC-27DD63CC71EA}" type="slidenum">
              <a:rPr lang="en-GB" smtClean="0"/>
              <a:t>30</a:t>
            </a:fld>
            <a:endParaRPr lang="en-GB"/>
          </a:p>
        </p:txBody>
      </p:sp>
    </p:spTree>
    <p:extLst>
      <p:ext uri="{BB962C8B-B14F-4D97-AF65-F5344CB8AC3E}">
        <p14:creationId xmlns:p14="http://schemas.microsoft.com/office/powerpoint/2010/main" val="354859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32</a:t>
            </a:fld>
            <a:endParaRPr lang="en-GB"/>
          </a:p>
        </p:txBody>
      </p:sp>
    </p:spTree>
    <p:extLst>
      <p:ext uri="{BB962C8B-B14F-4D97-AF65-F5344CB8AC3E}">
        <p14:creationId xmlns:p14="http://schemas.microsoft.com/office/powerpoint/2010/main" val="78525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1138670B-A674-464C-91C3-537B2C51B00C}" type="slidenum">
              <a:rPr lang="en-US" altLang="en-US" smtClean="0">
                <a:latin typeface="Arial" panose="020B0604020202020204" pitchFamily="34" charset="0"/>
              </a:rPr>
              <a:pPr>
                <a:spcBef>
                  <a:spcPct val="0"/>
                </a:spcBef>
                <a:buClrTx/>
                <a:buFontTx/>
                <a:buNone/>
              </a:pPr>
              <a:t>35</a:t>
            </a:fld>
            <a:endParaRPr lang="en-US" altLang="en-US" smtClean="0">
              <a:latin typeface="Arial" panose="020B0604020202020204" pitchFamily="34" charset="0"/>
            </a:endParaRPr>
          </a:p>
        </p:txBody>
      </p:sp>
      <p:sp>
        <p:nvSpPr>
          <p:cNvPr id="68611" name="Rectangle 1"/>
          <p:cNvSpPr>
            <a:spLocks noChangeArrowheads="1" noTextEdit="1"/>
          </p:cNvSpPr>
          <p:nvPr>
            <p:ph type="sldImg"/>
          </p:nvPr>
        </p:nvSpPr>
        <p:spPr>
          <a:xfrm>
            <a:off x="382588" y="685800"/>
            <a:ext cx="6089650" cy="3425825"/>
          </a:xfrm>
          <a:solidFill>
            <a:srgbClr val="FFFFFF"/>
          </a:solidFill>
          <a:ln/>
        </p:spPr>
      </p:sp>
      <p:sp>
        <p:nvSpPr>
          <p:cNvPr id="68612"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385923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990A01F6-D7A1-41E1-8CB3-E1AEEBD7BA69}" type="slidenum">
              <a:rPr lang="en-US" altLang="en-US" smtClean="0">
                <a:latin typeface="Arial" panose="020B0604020202020204" pitchFamily="34" charset="0"/>
              </a:rPr>
              <a:pPr>
                <a:spcBef>
                  <a:spcPct val="0"/>
                </a:spcBef>
                <a:buClrTx/>
                <a:buFontTx/>
                <a:buNone/>
              </a:pPr>
              <a:t>36</a:t>
            </a:fld>
            <a:endParaRPr lang="en-US" altLang="en-US" smtClean="0">
              <a:latin typeface="Arial" panose="020B0604020202020204" pitchFamily="34" charset="0"/>
            </a:endParaRPr>
          </a:p>
        </p:txBody>
      </p:sp>
      <p:sp>
        <p:nvSpPr>
          <p:cNvPr id="70659" name="Rectangle 1"/>
          <p:cNvSpPr>
            <a:spLocks noChangeArrowheads="1" noTextEdit="1"/>
          </p:cNvSpPr>
          <p:nvPr>
            <p:ph type="sldImg"/>
          </p:nvPr>
        </p:nvSpPr>
        <p:spPr>
          <a:xfrm>
            <a:off x="382588" y="685800"/>
            <a:ext cx="6091237" cy="3427413"/>
          </a:xfrm>
          <a:solidFill>
            <a:srgbClr val="FFFFFF"/>
          </a:solidFill>
          <a:ln/>
        </p:spPr>
      </p:sp>
      <p:sp>
        <p:nvSpPr>
          <p:cNvPr id="70660" name="Text Box 2"/>
          <p:cNvSpPr txBox="1">
            <a:spLocks noChangeArrowheads="1"/>
          </p:cNvSpPr>
          <p:nvPr/>
        </p:nvSpPr>
        <p:spPr bwMode="auto">
          <a:xfrm>
            <a:off x="685800" y="4343400"/>
            <a:ext cx="5484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9933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9</a:t>
            </a:fld>
            <a:endParaRPr lang="en-GB"/>
          </a:p>
        </p:txBody>
      </p:sp>
    </p:spTree>
    <p:extLst>
      <p:ext uri="{BB962C8B-B14F-4D97-AF65-F5344CB8AC3E}">
        <p14:creationId xmlns:p14="http://schemas.microsoft.com/office/powerpoint/2010/main" val="25326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tables</a:t>
            </a:r>
            <a:endParaRPr lang="en-US" dirty="0"/>
          </a:p>
        </p:txBody>
      </p:sp>
      <p:sp>
        <p:nvSpPr>
          <p:cNvPr id="4" name="Slide Number Placeholder 3"/>
          <p:cNvSpPr>
            <a:spLocks noGrp="1"/>
          </p:cNvSpPr>
          <p:nvPr>
            <p:ph type="sldNum" sz="quarter" idx="10"/>
          </p:nvPr>
        </p:nvSpPr>
        <p:spPr/>
        <p:txBody>
          <a:bodyPr/>
          <a:lstStyle/>
          <a:p>
            <a:fld id="{C1EC05E6-1848-4C79-98DC-27DD63CC71EA}" type="slidenum">
              <a:rPr lang="en-GB" smtClean="0"/>
              <a:t>10</a:t>
            </a:fld>
            <a:endParaRPr lang="en-GB"/>
          </a:p>
        </p:txBody>
      </p:sp>
    </p:spTree>
    <p:extLst>
      <p:ext uri="{BB962C8B-B14F-4D97-AF65-F5344CB8AC3E}">
        <p14:creationId xmlns:p14="http://schemas.microsoft.com/office/powerpoint/2010/main" val="422250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red numbers</a:t>
            </a:r>
            <a:r>
              <a:rPr lang="en-GB" baseline="0" dirty="0" smtClean="0"/>
              <a:t> indicate how many tables you know if you know 2s, 5s 10s and square numbers.</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11</a:t>
            </a:fld>
            <a:endParaRPr lang="en-GB"/>
          </a:p>
        </p:txBody>
      </p:sp>
    </p:spTree>
    <p:extLst>
      <p:ext uri="{BB962C8B-B14F-4D97-AF65-F5344CB8AC3E}">
        <p14:creationId xmlns:p14="http://schemas.microsoft.com/office/powerpoint/2010/main" val="174816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learn the prime numbers.</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12</a:t>
            </a:fld>
            <a:endParaRPr lang="en-GB"/>
          </a:p>
        </p:txBody>
      </p:sp>
    </p:spTree>
    <p:extLst>
      <p:ext uri="{BB962C8B-B14F-4D97-AF65-F5344CB8AC3E}">
        <p14:creationId xmlns:p14="http://schemas.microsoft.com/office/powerpoint/2010/main" val="209932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looks really challenging but given time to look and analyse most children will come to the conclusion that it is not difficult and this will give them the confidence to tackle other calculations.</a:t>
            </a:r>
          </a:p>
          <a:p>
            <a:r>
              <a:rPr lang="en-GB" dirty="0" smtClean="0"/>
              <a:t>9,000,000 + 100,000, +</a:t>
            </a:r>
            <a:r>
              <a:rPr lang="en-GB" baseline="0" dirty="0" smtClean="0"/>
              <a:t> 1000, + 100 + 5</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15</a:t>
            </a:fld>
            <a:endParaRPr lang="en-GB"/>
          </a:p>
        </p:txBody>
      </p:sp>
    </p:spTree>
    <p:extLst>
      <p:ext uri="{BB962C8B-B14F-4D97-AF65-F5344CB8AC3E}">
        <p14:creationId xmlns:p14="http://schemas.microsoft.com/office/powerpoint/2010/main" val="248620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need to develop a secure understanding at each level in order to refine their strategies.</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17</a:t>
            </a:fld>
            <a:endParaRPr lang="en-GB"/>
          </a:p>
        </p:txBody>
      </p:sp>
    </p:spTree>
    <p:extLst>
      <p:ext uri="{BB962C8B-B14F-4D97-AF65-F5344CB8AC3E}">
        <p14:creationId xmlns:p14="http://schemas.microsoft.com/office/powerpoint/2010/main" val="386659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Acquisition of basic skills helps calculation at every level.</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19</a:t>
            </a:fld>
            <a:endParaRPr lang="en-GB"/>
          </a:p>
        </p:txBody>
      </p:sp>
    </p:spTree>
    <p:extLst>
      <p:ext uri="{BB962C8B-B14F-4D97-AF65-F5344CB8AC3E}">
        <p14:creationId xmlns:p14="http://schemas.microsoft.com/office/powerpoint/2010/main" val="38850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need to understand that there are two models for subtraction – the taking away model and the comparison or finding the difference model.</a:t>
            </a:r>
            <a:endParaRPr lang="en-GB" dirty="0"/>
          </a:p>
        </p:txBody>
      </p:sp>
      <p:sp>
        <p:nvSpPr>
          <p:cNvPr id="4" name="Slide Number Placeholder 3"/>
          <p:cNvSpPr>
            <a:spLocks noGrp="1"/>
          </p:cNvSpPr>
          <p:nvPr>
            <p:ph type="sldNum" sz="quarter" idx="10"/>
          </p:nvPr>
        </p:nvSpPr>
        <p:spPr/>
        <p:txBody>
          <a:bodyPr/>
          <a:lstStyle/>
          <a:p>
            <a:fld id="{C1EC05E6-1848-4C79-98DC-27DD63CC71EA}" type="slidenum">
              <a:rPr lang="en-GB" smtClean="0"/>
              <a:t>20</a:t>
            </a:fld>
            <a:endParaRPr lang="en-GB"/>
          </a:p>
        </p:txBody>
      </p:sp>
    </p:spTree>
    <p:extLst>
      <p:ext uri="{BB962C8B-B14F-4D97-AF65-F5344CB8AC3E}">
        <p14:creationId xmlns:p14="http://schemas.microsoft.com/office/powerpoint/2010/main" val="425770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12/1/2019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1"/>
            <a:ext cx="10962217" cy="10588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249488"/>
            <a:ext cx="5378451" cy="4316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1251" y="2249488"/>
            <a:ext cx="5380567" cy="2081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1251" y="4483100"/>
            <a:ext cx="5380567"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8"/>
          <p:cNvSpPr>
            <a:spLocks noGrp="1" noChangeArrowheads="1"/>
          </p:cNvSpPr>
          <p:nvPr>
            <p:ph type="sldNum" idx="10"/>
          </p:nvPr>
        </p:nvSpPr>
        <p:spPr>
          <a:ln/>
        </p:spPr>
        <p:txBody>
          <a:bodyPr/>
          <a:lstStyle>
            <a:lvl1pPr>
              <a:defRPr/>
            </a:lvl1pPr>
          </a:lstStyle>
          <a:p>
            <a:pPr>
              <a:defRPr/>
            </a:pPr>
            <a:fld id="{D9AC26C3-C632-4488-BD7D-BF8E8698DED1}" type="slidenum">
              <a:rPr lang="en-GB" altLang="en-US"/>
              <a:pPr>
                <a:defRPr/>
              </a:pPr>
              <a:t>‹#›</a:t>
            </a:fld>
            <a:endParaRPr lang="en-GB" altLang="en-US"/>
          </a:p>
        </p:txBody>
      </p:sp>
    </p:spTree>
    <p:extLst>
      <p:ext uri="{BB962C8B-B14F-4D97-AF65-F5344CB8AC3E}">
        <p14:creationId xmlns:p14="http://schemas.microsoft.com/office/powerpoint/2010/main" val="263045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12/1/2019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 BERNADETTE’S</a:t>
            </a:r>
            <a:endParaRPr lang="en-GB" dirty="0"/>
          </a:p>
        </p:txBody>
      </p:sp>
      <p:sp>
        <p:nvSpPr>
          <p:cNvPr id="3" name="Subtitle 2"/>
          <p:cNvSpPr>
            <a:spLocks noGrp="1"/>
          </p:cNvSpPr>
          <p:nvPr>
            <p:ph type="subTitle" idx="1"/>
          </p:nvPr>
        </p:nvSpPr>
        <p:spPr/>
        <p:txBody>
          <a:bodyPr/>
          <a:lstStyle/>
          <a:p>
            <a:r>
              <a:rPr lang="en-GB" dirty="0" smtClean="0"/>
              <a:t>Key Stage Two Mathematics Workshop</a:t>
            </a:r>
            <a:endParaRPr lang="en-GB" dirty="0"/>
          </a:p>
        </p:txBody>
      </p:sp>
      <p:pic>
        <p:nvPicPr>
          <p:cNvPr id="4" name="Picture 3"/>
          <p:cNvPicPr>
            <a:picLocks noChangeAspect="1"/>
          </p:cNvPicPr>
          <p:nvPr/>
        </p:nvPicPr>
        <p:blipFill>
          <a:blip r:embed="rId2"/>
          <a:stretch>
            <a:fillRect/>
          </a:stretch>
        </p:blipFill>
        <p:spPr>
          <a:xfrm>
            <a:off x="4188460" y="882376"/>
            <a:ext cx="3810000" cy="1543050"/>
          </a:xfrm>
          <a:prstGeom prst="rect">
            <a:avLst/>
          </a:prstGeom>
        </p:spPr>
      </p:pic>
      <p:pic>
        <p:nvPicPr>
          <p:cNvPr id="5" name="Picture 4"/>
          <p:cNvPicPr>
            <a:picLocks noChangeAspect="1"/>
          </p:cNvPicPr>
          <p:nvPr/>
        </p:nvPicPr>
        <p:blipFill>
          <a:blip r:embed="rId3"/>
          <a:stretch>
            <a:fillRect/>
          </a:stretch>
        </p:blipFill>
        <p:spPr>
          <a:xfrm>
            <a:off x="4972337" y="4290593"/>
            <a:ext cx="2242246" cy="2056767"/>
          </a:xfrm>
          <a:prstGeom prst="rect">
            <a:avLst/>
          </a:prstGeom>
        </p:spPr>
      </p:pic>
    </p:spTree>
    <p:extLst>
      <p:ext uri="{BB962C8B-B14F-4D97-AF65-F5344CB8AC3E}">
        <p14:creationId xmlns:p14="http://schemas.microsoft.com/office/powerpoint/2010/main" val="3251603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23" y="373952"/>
            <a:ext cx="9875520" cy="1356360"/>
          </a:xfrm>
        </p:spPr>
        <p:txBody>
          <a:bodyPr/>
          <a:lstStyle/>
          <a:p>
            <a:r>
              <a:rPr lang="en-US" dirty="0" smtClean="0">
                <a:latin typeface="Comic Sans MS" panose="030F0702030302020204" pitchFamily="66" charset="0"/>
              </a:rPr>
              <a:t>“But I </a:t>
            </a:r>
            <a:r>
              <a:rPr lang="en-US" dirty="0" smtClean="0">
                <a:latin typeface="Comic Sans MS" panose="030F0702030302020204" pitchFamily="66" charset="0"/>
              </a:rPr>
              <a:t>have tried and </a:t>
            </a:r>
            <a:r>
              <a:rPr lang="en-US" dirty="0" smtClean="0">
                <a:latin typeface="Comic Sans MS" panose="030F0702030302020204" pitchFamily="66" charset="0"/>
              </a:rPr>
              <a:t>tried…”</a:t>
            </a:r>
            <a:endParaRPr lang="en-GB" dirty="0">
              <a:latin typeface="Comic Sans MS" panose="030F0702030302020204" pitchFamily="66" charset="0"/>
            </a:endParaRPr>
          </a:p>
        </p:txBody>
      </p:sp>
      <p:sp>
        <p:nvSpPr>
          <p:cNvPr id="3" name="Content Placeholder 2"/>
          <p:cNvSpPr>
            <a:spLocks noGrp="1"/>
          </p:cNvSpPr>
          <p:nvPr>
            <p:ph idx="1"/>
          </p:nvPr>
        </p:nvSpPr>
        <p:spPr>
          <a:xfrm>
            <a:off x="470263" y="1965960"/>
            <a:ext cx="8882743" cy="4608122"/>
          </a:xfrm>
        </p:spPr>
        <p:txBody>
          <a:bodyPr>
            <a:noAutofit/>
          </a:bodyPr>
          <a:lstStyle/>
          <a:p>
            <a:pPr marL="45720" indent="0">
              <a:buNone/>
            </a:pPr>
            <a:r>
              <a:rPr lang="en-US" sz="2800" dirty="0" smtClean="0"/>
              <a:t>A </a:t>
            </a:r>
            <a:r>
              <a:rPr lang="en-US" sz="2800" dirty="0"/>
              <a:t>few children find it almost impossible to retain times </a:t>
            </a:r>
            <a:r>
              <a:rPr lang="en-US" sz="2800" dirty="0" smtClean="0"/>
              <a:t>tables so </a:t>
            </a:r>
            <a:r>
              <a:rPr lang="en-US" sz="2800" dirty="0"/>
              <a:t>they need other strategies. </a:t>
            </a:r>
            <a:endParaRPr lang="en-US" sz="2800" dirty="0" smtClean="0"/>
          </a:p>
          <a:p>
            <a:pPr marL="45720" indent="0">
              <a:buNone/>
            </a:pPr>
            <a:r>
              <a:rPr lang="en-US" sz="2800" dirty="0" smtClean="0"/>
              <a:t>However</a:t>
            </a:r>
            <a:r>
              <a:rPr lang="en-US" sz="2800" dirty="0"/>
              <a:t>, most children can learn 2s, 5s and </a:t>
            </a:r>
            <a:r>
              <a:rPr lang="en-US" sz="2800" dirty="0" smtClean="0"/>
              <a:t>10s.</a:t>
            </a:r>
          </a:p>
          <a:p>
            <a:pPr marL="45720" indent="0">
              <a:buNone/>
            </a:pPr>
            <a:endParaRPr lang="en-US" sz="2800" dirty="0"/>
          </a:p>
          <a:p>
            <a:pPr marL="45720" indent="0">
              <a:buNone/>
            </a:pPr>
            <a:r>
              <a:rPr lang="en-US" sz="2800" dirty="0" smtClean="0"/>
              <a:t>Then </a:t>
            </a:r>
            <a:r>
              <a:rPr lang="en-US" sz="2800" dirty="0"/>
              <a:t>try to encourage your child to learn all the square numbers e.g</a:t>
            </a:r>
            <a:r>
              <a:rPr lang="en-US" sz="2800" dirty="0" smtClean="0"/>
              <a:t>.:</a:t>
            </a:r>
            <a:endParaRPr lang="en-US" sz="2800" dirty="0"/>
          </a:p>
          <a:p>
            <a:pPr marL="45720" indent="0">
              <a:buNone/>
            </a:pPr>
            <a:r>
              <a:rPr lang="en-US" sz="2800" dirty="0"/>
              <a:t>2x2, 3x3, 4x4, 5x5 etc. </a:t>
            </a:r>
            <a:endParaRPr lang="en-US" sz="2800" dirty="0" smtClean="0"/>
          </a:p>
          <a:p>
            <a:pPr marL="45720" indent="0">
              <a:buNone/>
            </a:pPr>
            <a:endParaRPr lang="en-US" sz="2800" dirty="0"/>
          </a:p>
          <a:p>
            <a:pPr marL="45720" indent="0">
              <a:buNone/>
            </a:pPr>
            <a:r>
              <a:rPr lang="en-US" sz="2800" dirty="0" smtClean="0"/>
              <a:t>This </a:t>
            </a:r>
            <a:r>
              <a:rPr lang="en-US" sz="2800" dirty="0"/>
              <a:t>will give them a good starting point.</a:t>
            </a:r>
            <a:endParaRPr lang="en-GB" sz="2800" dirty="0"/>
          </a:p>
        </p:txBody>
      </p:sp>
    </p:spTree>
    <p:extLst>
      <p:ext uri="{BB962C8B-B14F-4D97-AF65-F5344CB8AC3E}">
        <p14:creationId xmlns:p14="http://schemas.microsoft.com/office/powerpoint/2010/main" val="56630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1775521" y="976832"/>
          <a:ext cx="8496943" cy="5618369"/>
        </p:xfrm>
        <a:graphic>
          <a:graphicData uri="http://schemas.openxmlformats.org/drawingml/2006/table">
            <a:tbl>
              <a:tblPr firstRow="1" bandRow="1">
                <a:tableStyleId>{5C22544A-7EE6-4342-B048-85BDC9FD1C3A}</a:tableStyleId>
              </a:tblPr>
              <a:tblGrid>
                <a:gridCol w="653611">
                  <a:extLst>
                    <a:ext uri="{9D8B030D-6E8A-4147-A177-3AD203B41FA5}">
                      <a16:colId xmlns:a16="http://schemas.microsoft.com/office/drawing/2014/main" val="20000"/>
                    </a:ext>
                  </a:extLst>
                </a:gridCol>
                <a:gridCol w="653611">
                  <a:extLst>
                    <a:ext uri="{9D8B030D-6E8A-4147-A177-3AD203B41FA5}">
                      <a16:colId xmlns:a16="http://schemas.microsoft.com/office/drawing/2014/main" val="20001"/>
                    </a:ext>
                  </a:extLst>
                </a:gridCol>
                <a:gridCol w="653611">
                  <a:extLst>
                    <a:ext uri="{9D8B030D-6E8A-4147-A177-3AD203B41FA5}">
                      <a16:colId xmlns:a16="http://schemas.microsoft.com/office/drawing/2014/main" val="20002"/>
                    </a:ext>
                  </a:extLst>
                </a:gridCol>
                <a:gridCol w="653611">
                  <a:extLst>
                    <a:ext uri="{9D8B030D-6E8A-4147-A177-3AD203B41FA5}">
                      <a16:colId xmlns:a16="http://schemas.microsoft.com/office/drawing/2014/main" val="20003"/>
                    </a:ext>
                  </a:extLst>
                </a:gridCol>
                <a:gridCol w="653611">
                  <a:extLst>
                    <a:ext uri="{9D8B030D-6E8A-4147-A177-3AD203B41FA5}">
                      <a16:colId xmlns:a16="http://schemas.microsoft.com/office/drawing/2014/main" val="20004"/>
                    </a:ext>
                  </a:extLst>
                </a:gridCol>
                <a:gridCol w="653611">
                  <a:extLst>
                    <a:ext uri="{9D8B030D-6E8A-4147-A177-3AD203B41FA5}">
                      <a16:colId xmlns:a16="http://schemas.microsoft.com/office/drawing/2014/main" val="20005"/>
                    </a:ext>
                  </a:extLst>
                </a:gridCol>
                <a:gridCol w="653611">
                  <a:extLst>
                    <a:ext uri="{9D8B030D-6E8A-4147-A177-3AD203B41FA5}">
                      <a16:colId xmlns:a16="http://schemas.microsoft.com/office/drawing/2014/main" val="20006"/>
                    </a:ext>
                  </a:extLst>
                </a:gridCol>
                <a:gridCol w="653611">
                  <a:extLst>
                    <a:ext uri="{9D8B030D-6E8A-4147-A177-3AD203B41FA5}">
                      <a16:colId xmlns:a16="http://schemas.microsoft.com/office/drawing/2014/main" val="20007"/>
                    </a:ext>
                  </a:extLst>
                </a:gridCol>
                <a:gridCol w="653611">
                  <a:extLst>
                    <a:ext uri="{9D8B030D-6E8A-4147-A177-3AD203B41FA5}">
                      <a16:colId xmlns:a16="http://schemas.microsoft.com/office/drawing/2014/main" val="20008"/>
                    </a:ext>
                  </a:extLst>
                </a:gridCol>
                <a:gridCol w="653611">
                  <a:extLst>
                    <a:ext uri="{9D8B030D-6E8A-4147-A177-3AD203B41FA5}">
                      <a16:colId xmlns:a16="http://schemas.microsoft.com/office/drawing/2014/main" val="20009"/>
                    </a:ext>
                  </a:extLst>
                </a:gridCol>
                <a:gridCol w="653611">
                  <a:extLst>
                    <a:ext uri="{9D8B030D-6E8A-4147-A177-3AD203B41FA5}">
                      <a16:colId xmlns:a16="http://schemas.microsoft.com/office/drawing/2014/main" val="20010"/>
                    </a:ext>
                  </a:extLst>
                </a:gridCol>
                <a:gridCol w="653611">
                  <a:extLst>
                    <a:ext uri="{9D8B030D-6E8A-4147-A177-3AD203B41FA5}">
                      <a16:colId xmlns:a16="http://schemas.microsoft.com/office/drawing/2014/main" val="20011"/>
                    </a:ext>
                  </a:extLst>
                </a:gridCol>
                <a:gridCol w="653611">
                  <a:extLst>
                    <a:ext uri="{9D8B030D-6E8A-4147-A177-3AD203B41FA5}">
                      <a16:colId xmlns:a16="http://schemas.microsoft.com/office/drawing/2014/main" val="20012"/>
                    </a:ext>
                  </a:extLst>
                </a:gridCol>
              </a:tblGrid>
              <a:tr h="433095">
                <a:tc>
                  <a:txBody>
                    <a:bodyPr/>
                    <a:lstStyle/>
                    <a:p>
                      <a:r>
                        <a:rPr lang="en-US" b="1" dirty="0" smtClean="0">
                          <a:solidFill>
                            <a:srgbClr val="00B050"/>
                          </a:solidFill>
                          <a:latin typeface="Comic Sans MS" panose="030F0702030302020204" pitchFamily="66" charset="0"/>
                        </a:rPr>
                        <a:t>x</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2</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3</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4</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5</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6</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7</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8</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9</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10</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11</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12</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433095">
                <a:tc>
                  <a:txBody>
                    <a:bodyPr/>
                    <a:lstStyle/>
                    <a:p>
                      <a:r>
                        <a:rPr lang="en-US"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12</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1"/>
                  </a:ext>
                </a:extLst>
              </a:tr>
              <a:tr h="433095">
                <a:tc>
                  <a:txBody>
                    <a:bodyPr/>
                    <a:lstStyle/>
                    <a:p>
                      <a:r>
                        <a:rPr lang="en-US" b="1" dirty="0" smtClean="0">
                          <a:solidFill>
                            <a:srgbClr val="00B050"/>
                          </a:solidFill>
                          <a:latin typeface="Comic Sans MS" panose="030F0702030302020204" pitchFamily="66" charset="0"/>
                        </a:rPr>
                        <a:t>2</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24</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02"/>
                  </a:ext>
                </a:extLst>
              </a:tr>
              <a:tr h="433095">
                <a:tc>
                  <a:txBody>
                    <a:bodyPr/>
                    <a:lstStyle/>
                    <a:p>
                      <a:r>
                        <a:rPr lang="en-US" b="1" dirty="0" smtClean="0">
                          <a:solidFill>
                            <a:srgbClr val="00B050"/>
                          </a:solidFill>
                          <a:latin typeface="Comic Sans MS" panose="030F0702030302020204" pitchFamily="66" charset="0"/>
                        </a:rPr>
                        <a:t>3</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21</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27</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33</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3"/>
                  </a:ext>
                </a:extLst>
              </a:tr>
              <a:tr h="433095">
                <a:tc>
                  <a:txBody>
                    <a:bodyPr/>
                    <a:lstStyle/>
                    <a:p>
                      <a:r>
                        <a:rPr lang="en-US" b="1" dirty="0" smtClean="0">
                          <a:solidFill>
                            <a:srgbClr val="00B050"/>
                          </a:solidFill>
                          <a:latin typeface="Comic Sans MS" panose="030F0702030302020204" pitchFamily="66" charset="0"/>
                        </a:rPr>
                        <a:t>4</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4"/>
                  </a:ext>
                </a:extLst>
              </a:tr>
              <a:tr h="433095">
                <a:tc>
                  <a:txBody>
                    <a:bodyPr/>
                    <a:lstStyle/>
                    <a:p>
                      <a:r>
                        <a:rPr lang="en-US" b="1" dirty="0" smtClean="0">
                          <a:solidFill>
                            <a:srgbClr val="00B050"/>
                          </a:solidFill>
                          <a:latin typeface="Comic Sans MS" panose="030F0702030302020204" pitchFamily="66" charset="0"/>
                        </a:rPr>
                        <a:t>5</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05"/>
                  </a:ext>
                </a:extLst>
              </a:tr>
              <a:tr h="433095">
                <a:tc>
                  <a:txBody>
                    <a:bodyPr/>
                    <a:lstStyle/>
                    <a:p>
                      <a:r>
                        <a:rPr lang="en-US" b="1" dirty="0" smtClean="0">
                          <a:solidFill>
                            <a:srgbClr val="00B050"/>
                          </a:solidFill>
                          <a:latin typeface="Comic Sans MS" panose="030F0702030302020204" pitchFamily="66" charset="0"/>
                        </a:rPr>
                        <a:t>6</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54</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6"/>
                  </a:ext>
                </a:extLst>
              </a:tr>
              <a:tr h="433095">
                <a:tc>
                  <a:txBody>
                    <a:bodyPr/>
                    <a:lstStyle/>
                    <a:p>
                      <a:r>
                        <a:rPr lang="en-US" b="1" dirty="0" smtClean="0">
                          <a:solidFill>
                            <a:srgbClr val="00B050"/>
                          </a:solidFill>
                          <a:latin typeface="Comic Sans MS" panose="030F0702030302020204" pitchFamily="66" charset="0"/>
                        </a:rPr>
                        <a:t>7</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21</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49</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63</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77</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84</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7"/>
                  </a:ext>
                </a:extLst>
              </a:tr>
              <a:tr h="433095">
                <a:tc>
                  <a:txBody>
                    <a:bodyPr/>
                    <a:lstStyle/>
                    <a:p>
                      <a:r>
                        <a:rPr lang="en-US" b="1" dirty="0" smtClean="0">
                          <a:solidFill>
                            <a:srgbClr val="00B050"/>
                          </a:solidFill>
                          <a:latin typeface="Comic Sans MS" panose="030F0702030302020204" pitchFamily="66" charset="0"/>
                        </a:rPr>
                        <a:t>8</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96</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8"/>
                  </a:ext>
                </a:extLst>
              </a:tr>
              <a:tr h="433095">
                <a:tc>
                  <a:txBody>
                    <a:bodyPr/>
                    <a:lstStyle/>
                    <a:p>
                      <a:r>
                        <a:rPr lang="en-US" b="1" dirty="0" smtClean="0">
                          <a:solidFill>
                            <a:srgbClr val="00B050"/>
                          </a:solidFill>
                          <a:latin typeface="Comic Sans MS" panose="030F0702030302020204" pitchFamily="66" charset="0"/>
                        </a:rPr>
                        <a:t>9</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27</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63</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81</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99</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108</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9"/>
                  </a:ext>
                </a:extLst>
              </a:tr>
              <a:tr h="433095">
                <a:tc>
                  <a:txBody>
                    <a:bodyPr/>
                    <a:lstStyle/>
                    <a:p>
                      <a:r>
                        <a:rPr lang="en-US" b="1" dirty="0" smtClean="0">
                          <a:solidFill>
                            <a:srgbClr val="00B050"/>
                          </a:solidFill>
                          <a:latin typeface="Comic Sans MS" panose="030F0702030302020204" pitchFamily="66" charset="0"/>
                        </a:rPr>
                        <a:t>10</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120</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10"/>
                  </a:ext>
                </a:extLst>
              </a:tr>
              <a:tr h="427162">
                <a:tc>
                  <a:txBody>
                    <a:bodyPr/>
                    <a:lstStyle/>
                    <a:p>
                      <a:r>
                        <a:rPr lang="en-US" b="1" dirty="0" smtClean="0">
                          <a:solidFill>
                            <a:srgbClr val="00B050"/>
                          </a:solidFill>
                          <a:latin typeface="Comic Sans MS" panose="030F0702030302020204" pitchFamily="66" charset="0"/>
                        </a:rPr>
                        <a:t>11</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33</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77</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99</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132</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11"/>
                  </a:ext>
                </a:extLst>
              </a:tr>
              <a:tr h="427162">
                <a:tc>
                  <a:txBody>
                    <a:bodyPr/>
                    <a:lstStyle/>
                    <a:p>
                      <a:r>
                        <a:rPr lang="en-US" b="1" dirty="0" smtClean="0">
                          <a:solidFill>
                            <a:srgbClr val="00B050"/>
                          </a:solidFill>
                          <a:latin typeface="Comic Sans MS" panose="030F0702030302020204" pitchFamily="66" charset="0"/>
                        </a:rPr>
                        <a:t>12</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108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132</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144</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12"/>
                  </a:ext>
                </a:extLst>
              </a:tr>
            </a:tbl>
          </a:graphicData>
        </a:graphic>
      </p:graphicFrame>
      <p:sp>
        <p:nvSpPr>
          <p:cNvPr id="2" name="Rectangle 1"/>
          <p:cNvSpPr/>
          <p:nvPr/>
        </p:nvSpPr>
        <p:spPr>
          <a:xfrm>
            <a:off x="2279576" y="260649"/>
            <a:ext cx="7488832" cy="646331"/>
          </a:xfrm>
          <a:prstGeom prst="rect">
            <a:avLst/>
          </a:prstGeom>
        </p:spPr>
        <p:txBody>
          <a:bodyPr wrap="square">
            <a:spAutoFit/>
          </a:bodyPr>
          <a:lstStyle/>
          <a:p>
            <a:r>
              <a:rPr lang="en-GB" b="1" u="sng" dirty="0"/>
              <a:t>The red numbers indicate how many tables you know if you know 2s, 5s 10s and square numbers.</a:t>
            </a:r>
          </a:p>
        </p:txBody>
      </p:sp>
    </p:spTree>
    <p:extLst>
      <p:ext uri="{BB962C8B-B14F-4D97-AF65-F5344CB8AC3E}">
        <p14:creationId xmlns:p14="http://schemas.microsoft.com/office/powerpoint/2010/main" val="352132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21397816"/>
              </p:ext>
            </p:extLst>
          </p:nvPr>
        </p:nvGraphicFramePr>
        <p:xfrm>
          <a:off x="1881055" y="908719"/>
          <a:ext cx="8391669" cy="5760640"/>
        </p:xfrm>
        <a:graphic>
          <a:graphicData uri="http://schemas.openxmlformats.org/drawingml/2006/table">
            <a:tbl>
              <a:tblPr firstRow="1" bandRow="1">
                <a:tableStyleId>{5C22544A-7EE6-4342-B048-85BDC9FD1C3A}</a:tableStyleId>
              </a:tblPr>
              <a:tblGrid>
                <a:gridCol w="645513">
                  <a:extLst>
                    <a:ext uri="{9D8B030D-6E8A-4147-A177-3AD203B41FA5}">
                      <a16:colId xmlns:a16="http://schemas.microsoft.com/office/drawing/2014/main" val="20000"/>
                    </a:ext>
                  </a:extLst>
                </a:gridCol>
                <a:gridCol w="645513">
                  <a:extLst>
                    <a:ext uri="{9D8B030D-6E8A-4147-A177-3AD203B41FA5}">
                      <a16:colId xmlns:a16="http://schemas.microsoft.com/office/drawing/2014/main" val="20001"/>
                    </a:ext>
                  </a:extLst>
                </a:gridCol>
                <a:gridCol w="645513">
                  <a:extLst>
                    <a:ext uri="{9D8B030D-6E8A-4147-A177-3AD203B41FA5}">
                      <a16:colId xmlns:a16="http://schemas.microsoft.com/office/drawing/2014/main" val="20002"/>
                    </a:ext>
                  </a:extLst>
                </a:gridCol>
                <a:gridCol w="645513">
                  <a:extLst>
                    <a:ext uri="{9D8B030D-6E8A-4147-A177-3AD203B41FA5}">
                      <a16:colId xmlns:a16="http://schemas.microsoft.com/office/drawing/2014/main" val="20003"/>
                    </a:ext>
                  </a:extLst>
                </a:gridCol>
                <a:gridCol w="645513">
                  <a:extLst>
                    <a:ext uri="{9D8B030D-6E8A-4147-A177-3AD203B41FA5}">
                      <a16:colId xmlns:a16="http://schemas.microsoft.com/office/drawing/2014/main" val="20004"/>
                    </a:ext>
                  </a:extLst>
                </a:gridCol>
                <a:gridCol w="645513">
                  <a:extLst>
                    <a:ext uri="{9D8B030D-6E8A-4147-A177-3AD203B41FA5}">
                      <a16:colId xmlns:a16="http://schemas.microsoft.com/office/drawing/2014/main" val="20005"/>
                    </a:ext>
                  </a:extLst>
                </a:gridCol>
                <a:gridCol w="645513">
                  <a:extLst>
                    <a:ext uri="{9D8B030D-6E8A-4147-A177-3AD203B41FA5}">
                      <a16:colId xmlns:a16="http://schemas.microsoft.com/office/drawing/2014/main" val="20006"/>
                    </a:ext>
                  </a:extLst>
                </a:gridCol>
                <a:gridCol w="645513">
                  <a:extLst>
                    <a:ext uri="{9D8B030D-6E8A-4147-A177-3AD203B41FA5}">
                      <a16:colId xmlns:a16="http://schemas.microsoft.com/office/drawing/2014/main" val="20007"/>
                    </a:ext>
                  </a:extLst>
                </a:gridCol>
                <a:gridCol w="645513">
                  <a:extLst>
                    <a:ext uri="{9D8B030D-6E8A-4147-A177-3AD203B41FA5}">
                      <a16:colId xmlns:a16="http://schemas.microsoft.com/office/drawing/2014/main" val="20008"/>
                    </a:ext>
                  </a:extLst>
                </a:gridCol>
                <a:gridCol w="645513">
                  <a:extLst>
                    <a:ext uri="{9D8B030D-6E8A-4147-A177-3AD203B41FA5}">
                      <a16:colId xmlns:a16="http://schemas.microsoft.com/office/drawing/2014/main" val="20009"/>
                    </a:ext>
                  </a:extLst>
                </a:gridCol>
                <a:gridCol w="645513">
                  <a:extLst>
                    <a:ext uri="{9D8B030D-6E8A-4147-A177-3AD203B41FA5}">
                      <a16:colId xmlns:a16="http://schemas.microsoft.com/office/drawing/2014/main" val="20010"/>
                    </a:ext>
                  </a:extLst>
                </a:gridCol>
                <a:gridCol w="645513">
                  <a:extLst>
                    <a:ext uri="{9D8B030D-6E8A-4147-A177-3AD203B41FA5}">
                      <a16:colId xmlns:a16="http://schemas.microsoft.com/office/drawing/2014/main" val="20011"/>
                    </a:ext>
                  </a:extLst>
                </a:gridCol>
                <a:gridCol w="645513">
                  <a:extLst>
                    <a:ext uri="{9D8B030D-6E8A-4147-A177-3AD203B41FA5}">
                      <a16:colId xmlns:a16="http://schemas.microsoft.com/office/drawing/2014/main" val="20012"/>
                    </a:ext>
                  </a:extLst>
                </a:gridCol>
              </a:tblGrid>
              <a:tr h="444062">
                <a:tc>
                  <a:txBody>
                    <a:bodyPr/>
                    <a:lstStyle/>
                    <a:p>
                      <a:r>
                        <a:rPr lang="en-US" b="1" dirty="0" smtClean="0">
                          <a:solidFill>
                            <a:srgbClr val="00B050"/>
                          </a:solidFill>
                          <a:latin typeface="Comic Sans MS" panose="030F0702030302020204" pitchFamily="66" charset="0"/>
                        </a:rPr>
                        <a:t>x</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2</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3</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4</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5</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6</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7</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8</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9</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10</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11</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tc>
                  <a:txBody>
                    <a:bodyPr/>
                    <a:lstStyle/>
                    <a:p>
                      <a:r>
                        <a:rPr lang="en-US" b="1" dirty="0" smtClean="0">
                          <a:solidFill>
                            <a:srgbClr val="00B050"/>
                          </a:solidFill>
                          <a:latin typeface="Comic Sans MS" panose="030F0702030302020204" pitchFamily="66" charset="0"/>
                        </a:rPr>
                        <a:t>12</a:t>
                      </a:r>
                      <a:endParaRPr lang="en-GB" b="1" dirty="0">
                        <a:solidFill>
                          <a:srgbClr val="00B050"/>
                        </a:solidFill>
                        <a:latin typeface="Comic Sans MS" panose="030F0702030302020204" pitchFamily="66"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444062">
                <a:tc>
                  <a:txBody>
                    <a:bodyPr/>
                    <a:lstStyle/>
                    <a:p>
                      <a:r>
                        <a:rPr lang="en-US" b="1" dirty="0" smtClean="0">
                          <a:solidFill>
                            <a:srgbClr val="00B050"/>
                          </a:solidFill>
                          <a:latin typeface="Comic Sans MS" panose="030F0702030302020204" pitchFamily="66" charset="0"/>
                        </a:rPr>
                        <a:t>1</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01"/>
                  </a:ext>
                </a:extLst>
              </a:tr>
              <a:tr h="444062">
                <a:tc>
                  <a:txBody>
                    <a:bodyPr/>
                    <a:lstStyle/>
                    <a:p>
                      <a:r>
                        <a:rPr lang="en-US" b="1" dirty="0" smtClean="0">
                          <a:solidFill>
                            <a:srgbClr val="00B050"/>
                          </a:solidFill>
                          <a:latin typeface="Comic Sans MS" panose="030F0702030302020204" pitchFamily="66" charset="0"/>
                        </a:rPr>
                        <a:t>2</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24</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02"/>
                  </a:ext>
                </a:extLst>
              </a:tr>
              <a:tr h="444062">
                <a:tc>
                  <a:txBody>
                    <a:bodyPr/>
                    <a:lstStyle/>
                    <a:p>
                      <a:r>
                        <a:rPr lang="en-US" b="1" dirty="0" smtClean="0">
                          <a:solidFill>
                            <a:srgbClr val="00B050"/>
                          </a:solidFill>
                          <a:latin typeface="Comic Sans MS" panose="030F0702030302020204" pitchFamily="66" charset="0"/>
                        </a:rPr>
                        <a:t>3</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21</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27</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33</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3"/>
                  </a:ext>
                </a:extLst>
              </a:tr>
              <a:tr h="444062">
                <a:tc>
                  <a:txBody>
                    <a:bodyPr/>
                    <a:lstStyle/>
                    <a:p>
                      <a:r>
                        <a:rPr lang="en-US" b="1" dirty="0" smtClean="0">
                          <a:solidFill>
                            <a:srgbClr val="00B050"/>
                          </a:solidFill>
                          <a:latin typeface="Comic Sans MS" panose="030F0702030302020204" pitchFamily="66" charset="0"/>
                        </a:rPr>
                        <a:t>4</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4"/>
                  </a:ext>
                </a:extLst>
              </a:tr>
              <a:tr h="444062">
                <a:tc>
                  <a:txBody>
                    <a:bodyPr/>
                    <a:lstStyle/>
                    <a:p>
                      <a:r>
                        <a:rPr lang="en-US" b="1" dirty="0" smtClean="0">
                          <a:solidFill>
                            <a:srgbClr val="00B050"/>
                          </a:solidFill>
                          <a:latin typeface="Comic Sans MS" panose="030F0702030302020204" pitchFamily="66" charset="0"/>
                        </a:rPr>
                        <a:t>5</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05"/>
                  </a:ext>
                </a:extLst>
              </a:tr>
              <a:tr h="444062">
                <a:tc>
                  <a:txBody>
                    <a:bodyPr/>
                    <a:lstStyle/>
                    <a:p>
                      <a:r>
                        <a:rPr lang="en-US" b="1" dirty="0" smtClean="0">
                          <a:solidFill>
                            <a:srgbClr val="00B050"/>
                          </a:solidFill>
                          <a:latin typeface="Comic Sans MS" panose="030F0702030302020204" pitchFamily="66" charset="0"/>
                        </a:rPr>
                        <a:t>6</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54</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6"/>
                  </a:ext>
                </a:extLst>
              </a:tr>
              <a:tr h="444062">
                <a:tc>
                  <a:txBody>
                    <a:bodyPr/>
                    <a:lstStyle/>
                    <a:p>
                      <a:r>
                        <a:rPr lang="en-US" b="1" dirty="0" smtClean="0">
                          <a:solidFill>
                            <a:srgbClr val="00B050"/>
                          </a:solidFill>
                          <a:latin typeface="Comic Sans MS" panose="030F0702030302020204" pitchFamily="66" charset="0"/>
                        </a:rPr>
                        <a:t>7</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21</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49</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63</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77</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84</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7"/>
                  </a:ext>
                </a:extLst>
              </a:tr>
              <a:tr h="444062">
                <a:tc>
                  <a:txBody>
                    <a:bodyPr/>
                    <a:lstStyle/>
                    <a:p>
                      <a:r>
                        <a:rPr lang="en-US" b="1" dirty="0" smtClean="0">
                          <a:solidFill>
                            <a:srgbClr val="00B050"/>
                          </a:solidFill>
                          <a:latin typeface="Comic Sans MS" panose="030F0702030302020204" pitchFamily="66" charset="0"/>
                        </a:rPr>
                        <a:t>8</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16</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96</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8"/>
                  </a:ext>
                </a:extLst>
              </a:tr>
              <a:tr h="444062">
                <a:tc>
                  <a:txBody>
                    <a:bodyPr/>
                    <a:lstStyle/>
                    <a:p>
                      <a:r>
                        <a:rPr lang="en-US" b="1" dirty="0" smtClean="0">
                          <a:solidFill>
                            <a:srgbClr val="00B050"/>
                          </a:solidFill>
                          <a:latin typeface="Comic Sans MS" panose="030F0702030302020204" pitchFamily="66" charset="0"/>
                        </a:rPr>
                        <a:t>9</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18</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27</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45</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54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63</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99</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108</a:t>
                      </a:r>
                      <a:endParaRPr lang="en-GB" b="1" dirty="0">
                        <a:solidFill>
                          <a:schemeClr val="tx1"/>
                        </a:solidFill>
                        <a:latin typeface="Comic Sans MS" panose="030F0702030302020204" pitchFamily="66" charset="0"/>
                      </a:endParaRPr>
                    </a:p>
                  </a:txBody>
                  <a:tcPr/>
                </a:tc>
                <a:extLst>
                  <a:ext uri="{0D108BD9-81ED-4DB2-BD59-A6C34878D82A}">
                    <a16:rowId xmlns:a16="http://schemas.microsoft.com/office/drawing/2014/main" val="10009"/>
                  </a:ext>
                </a:extLst>
              </a:tr>
              <a:tr h="444062">
                <a:tc>
                  <a:txBody>
                    <a:bodyPr/>
                    <a:lstStyle/>
                    <a:p>
                      <a:r>
                        <a:rPr lang="en-US" b="1" dirty="0" smtClean="0">
                          <a:solidFill>
                            <a:srgbClr val="00B050"/>
                          </a:solidFill>
                          <a:latin typeface="Comic Sans MS" panose="030F0702030302020204" pitchFamily="66" charset="0"/>
                        </a:rPr>
                        <a:t>10</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100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120</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10"/>
                  </a:ext>
                </a:extLst>
              </a:tr>
              <a:tr h="437979">
                <a:tc>
                  <a:txBody>
                    <a:bodyPr/>
                    <a:lstStyle/>
                    <a:p>
                      <a:r>
                        <a:rPr lang="en-US" b="1" dirty="0" smtClean="0">
                          <a:solidFill>
                            <a:srgbClr val="00B050"/>
                          </a:solidFill>
                          <a:latin typeface="Comic Sans MS" panose="030F0702030302020204" pitchFamily="66" charset="0"/>
                        </a:rPr>
                        <a:t>11</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33</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44</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55</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66</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77</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88</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99</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110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121</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132</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11"/>
                  </a:ext>
                </a:extLst>
              </a:tr>
              <a:tr h="437979">
                <a:tc>
                  <a:txBody>
                    <a:bodyPr/>
                    <a:lstStyle/>
                    <a:p>
                      <a:r>
                        <a:rPr lang="en-US" b="1" dirty="0" smtClean="0">
                          <a:solidFill>
                            <a:srgbClr val="00B050"/>
                          </a:solidFill>
                          <a:latin typeface="Comic Sans MS" panose="030F0702030302020204" pitchFamily="66" charset="0"/>
                        </a:rPr>
                        <a:t>12</a:t>
                      </a:r>
                      <a:endParaRPr lang="en-GB" b="1" dirty="0">
                        <a:solidFill>
                          <a:srgbClr val="00B05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24</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36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48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60</a:t>
                      </a:r>
                      <a:endParaRPr lang="en-GB" b="1" dirty="0">
                        <a:solidFill>
                          <a:srgbClr val="FF0000"/>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72</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84</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96</a:t>
                      </a:r>
                      <a:endParaRPr lang="en-GB" b="1" dirty="0">
                        <a:solidFill>
                          <a:schemeClr val="tx1"/>
                        </a:solidFill>
                        <a:latin typeface="Comic Sans MS" panose="030F0702030302020204" pitchFamily="66" charset="0"/>
                      </a:endParaRPr>
                    </a:p>
                  </a:txBody>
                  <a:tcPr/>
                </a:tc>
                <a:tc>
                  <a:txBody>
                    <a:bodyPr/>
                    <a:lstStyle/>
                    <a:p>
                      <a:r>
                        <a:rPr lang="en-US" b="1" dirty="0" smtClean="0">
                          <a:solidFill>
                            <a:schemeClr val="tx1"/>
                          </a:solidFill>
                          <a:latin typeface="Comic Sans MS" panose="030F0702030302020204" pitchFamily="66" charset="0"/>
                        </a:rPr>
                        <a:t>108</a:t>
                      </a:r>
                      <a:endParaRPr lang="en-GB" b="1" dirty="0">
                        <a:solidFill>
                          <a:schemeClr val="tx1"/>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120</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132</a:t>
                      </a:r>
                      <a:endParaRPr lang="en-GB" b="1" dirty="0">
                        <a:solidFill>
                          <a:srgbClr val="FF0000"/>
                        </a:solidFill>
                        <a:latin typeface="Comic Sans MS" panose="030F0702030302020204" pitchFamily="66" charset="0"/>
                      </a:endParaRPr>
                    </a:p>
                  </a:txBody>
                  <a:tcPr/>
                </a:tc>
                <a:tc>
                  <a:txBody>
                    <a:bodyPr/>
                    <a:lstStyle/>
                    <a:p>
                      <a:r>
                        <a:rPr lang="en-US" b="1" dirty="0" smtClean="0">
                          <a:solidFill>
                            <a:srgbClr val="FF0000"/>
                          </a:solidFill>
                          <a:latin typeface="Comic Sans MS" panose="030F0702030302020204" pitchFamily="66" charset="0"/>
                        </a:rPr>
                        <a:t>144</a:t>
                      </a:r>
                      <a:endParaRPr lang="en-GB" b="1" dirty="0">
                        <a:solidFill>
                          <a:srgbClr val="FF0000"/>
                        </a:solidFill>
                        <a:latin typeface="Comic Sans MS" panose="030F0702030302020204" pitchFamily="66" charset="0"/>
                      </a:endParaRPr>
                    </a:p>
                  </a:txBody>
                  <a:tcPr/>
                </a:tc>
                <a:extLst>
                  <a:ext uri="{0D108BD9-81ED-4DB2-BD59-A6C34878D82A}">
                    <a16:rowId xmlns:a16="http://schemas.microsoft.com/office/drawing/2014/main" val="10012"/>
                  </a:ext>
                </a:extLst>
              </a:tr>
            </a:tbl>
          </a:graphicData>
        </a:graphic>
      </p:graphicFrame>
      <p:sp>
        <p:nvSpPr>
          <p:cNvPr id="2" name="Rectangle 1"/>
          <p:cNvSpPr/>
          <p:nvPr/>
        </p:nvSpPr>
        <p:spPr>
          <a:xfrm>
            <a:off x="2207568" y="188641"/>
            <a:ext cx="7632848" cy="646331"/>
          </a:xfrm>
          <a:prstGeom prst="rect">
            <a:avLst/>
          </a:prstGeom>
        </p:spPr>
        <p:txBody>
          <a:bodyPr wrap="square">
            <a:spAutoFit/>
          </a:bodyPr>
          <a:lstStyle/>
          <a:p>
            <a:r>
              <a:rPr lang="en-GB" b="1" u="sng" dirty="0"/>
              <a:t>The red numbers indicate how many tables you know if you know 2s, 5s </a:t>
            </a:r>
            <a:r>
              <a:rPr lang="en-GB" b="1" u="sng" dirty="0"/>
              <a:t>10s, square numbers  and prime numbers.</a:t>
            </a:r>
            <a:endParaRPr lang="en-GB" b="1" u="sng" dirty="0"/>
          </a:p>
        </p:txBody>
      </p:sp>
    </p:spTree>
    <p:extLst>
      <p:ext uri="{BB962C8B-B14F-4D97-AF65-F5344CB8AC3E}">
        <p14:creationId xmlns:p14="http://schemas.microsoft.com/office/powerpoint/2010/main" val="605648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648" y="1686434"/>
            <a:ext cx="9875520" cy="3426822"/>
          </a:xfrm>
        </p:spPr>
        <p:txBody>
          <a:bodyPr>
            <a:normAutofit/>
          </a:bodyPr>
          <a:lstStyle/>
          <a:p>
            <a:pPr algn="ctr"/>
            <a:r>
              <a:rPr lang="en-GB" sz="4000" dirty="0" smtClean="0"/>
              <a:t>The government has introduced a times tables test for Year 4. Children will be expected to know up to 12 x 12 including associated division facts.</a:t>
            </a:r>
            <a:endParaRPr lang="en-GB" sz="4000" dirty="0"/>
          </a:p>
        </p:txBody>
      </p:sp>
      <p:pic>
        <p:nvPicPr>
          <p:cNvPr id="4" name="Picture 3"/>
          <p:cNvPicPr>
            <a:picLocks noChangeAspect="1"/>
          </p:cNvPicPr>
          <p:nvPr/>
        </p:nvPicPr>
        <p:blipFill>
          <a:blip r:embed="rId2"/>
          <a:stretch>
            <a:fillRect/>
          </a:stretch>
        </p:blipFill>
        <p:spPr>
          <a:xfrm>
            <a:off x="317863" y="4261757"/>
            <a:ext cx="3104606" cy="2255690"/>
          </a:xfrm>
          <a:prstGeom prst="rect">
            <a:avLst/>
          </a:prstGeom>
        </p:spPr>
      </p:pic>
      <p:pic>
        <p:nvPicPr>
          <p:cNvPr id="5" name="Picture 4"/>
          <p:cNvPicPr>
            <a:picLocks noChangeAspect="1"/>
          </p:cNvPicPr>
          <p:nvPr/>
        </p:nvPicPr>
        <p:blipFill>
          <a:blip r:embed="rId3"/>
          <a:stretch>
            <a:fillRect/>
          </a:stretch>
        </p:blipFill>
        <p:spPr>
          <a:xfrm>
            <a:off x="8647610" y="4323229"/>
            <a:ext cx="2913017" cy="2132745"/>
          </a:xfrm>
          <a:prstGeom prst="rect">
            <a:avLst/>
          </a:prstGeom>
        </p:spPr>
      </p:pic>
      <p:pic>
        <p:nvPicPr>
          <p:cNvPr id="6" name="Picture 5"/>
          <p:cNvPicPr>
            <a:picLocks noChangeAspect="1"/>
          </p:cNvPicPr>
          <p:nvPr/>
        </p:nvPicPr>
        <p:blipFill>
          <a:blip r:embed="rId4"/>
          <a:stretch>
            <a:fillRect/>
          </a:stretch>
        </p:blipFill>
        <p:spPr>
          <a:xfrm>
            <a:off x="4929050" y="4508538"/>
            <a:ext cx="2590800" cy="1762125"/>
          </a:xfrm>
          <a:prstGeom prst="rect">
            <a:avLst/>
          </a:prstGeom>
        </p:spPr>
      </p:pic>
      <p:pic>
        <p:nvPicPr>
          <p:cNvPr id="7" name="Picture 6"/>
          <p:cNvPicPr>
            <a:picLocks noChangeAspect="1"/>
          </p:cNvPicPr>
          <p:nvPr/>
        </p:nvPicPr>
        <p:blipFill>
          <a:blip r:embed="rId5"/>
          <a:stretch>
            <a:fillRect/>
          </a:stretch>
        </p:blipFill>
        <p:spPr>
          <a:xfrm>
            <a:off x="9045757" y="467542"/>
            <a:ext cx="2800350" cy="1638300"/>
          </a:xfrm>
          <a:prstGeom prst="rect">
            <a:avLst/>
          </a:prstGeom>
        </p:spPr>
      </p:pic>
      <p:pic>
        <p:nvPicPr>
          <p:cNvPr id="8" name="Picture 7"/>
          <p:cNvPicPr>
            <a:picLocks noChangeAspect="1"/>
          </p:cNvPicPr>
          <p:nvPr/>
        </p:nvPicPr>
        <p:blipFill>
          <a:blip r:embed="rId6"/>
          <a:stretch>
            <a:fillRect/>
          </a:stretch>
        </p:blipFill>
        <p:spPr>
          <a:xfrm>
            <a:off x="317863" y="343716"/>
            <a:ext cx="1847850" cy="2466975"/>
          </a:xfrm>
          <a:prstGeom prst="rect">
            <a:avLst/>
          </a:prstGeom>
        </p:spPr>
      </p:pic>
    </p:spTree>
    <p:extLst>
      <p:ext uri="{BB962C8B-B14F-4D97-AF65-F5344CB8AC3E}">
        <p14:creationId xmlns:p14="http://schemas.microsoft.com/office/powerpoint/2010/main" val="202041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6" y="0"/>
            <a:ext cx="9875520" cy="1356360"/>
          </a:xfrm>
        </p:spPr>
        <p:txBody>
          <a:bodyPr/>
          <a:lstStyle/>
          <a:p>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Expectations </a:t>
            </a:r>
            <a:r>
              <a:rPr lang="en-US" dirty="0" smtClean="0">
                <a:latin typeface="Comic Sans MS" panose="030F0702030302020204" pitchFamily="66" charset="0"/>
              </a:rPr>
              <a:t>in Years 5 and 6</a:t>
            </a:r>
            <a:endParaRPr lang="en-GB" dirty="0">
              <a:latin typeface="Comic Sans MS" panose="030F0702030302020204" pitchFamily="66" charset="0"/>
            </a:endParaRPr>
          </a:p>
        </p:txBody>
      </p:sp>
      <p:sp>
        <p:nvSpPr>
          <p:cNvPr id="3" name="Content Placeholder 2"/>
          <p:cNvSpPr>
            <a:spLocks noGrp="1"/>
          </p:cNvSpPr>
          <p:nvPr>
            <p:ph idx="1"/>
          </p:nvPr>
        </p:nvSpPr>
        <p:spPr>
          <a:xfrm>
            <a:off x="1077686" y="1433284"/>
            <a:ext cx="5728063" cy="5424716"/>
          </a:xfrm>
        </p:spPr>
        <p:txBody>
          <a:bodyPr>
            <a:normAutofit/>
          </a:bodyPr>
          <a:lstStyle/>
          <a:p>
            <a:pPr marL="45720" indent="0">
              <a:buNone/>
            </a:pPr>
            <a:endParaRPr lang="en-US" sz="2800" dirty="0" smtClean="0">
              <a:latin typeface="Comic Sans MS" panose="030F0702030302020204" pitchFamily="66" charset="0"/>
            </a:endParaRPr>
          </a:p>
          <a:p>
            <a:pPr marL="45720" indent="0">
              <a:buNone/>
            </a:pPr>
            <a:r>
              <a:rPr lang="en-US" sz="2800" dirty="0" smtClean="0">
                <a:latin typeface="Comic Sans MS" panose="030F0702030302020204" pitchFamily="66" charset="0"/>
              </a:rPr>
              <a:t>540 </a:t>
            </a:r>
            <a:r>
              <a:rPr lang="en-US" sz="2800" dirty="0">
                <a:latin typeface="Comic Sans MS" panose="030F0702030302020204" pitchFamily="66" charset="0"/>
              </a:rPr>
              <a:t>÷ 90                   620 ÷ 0.5</a:t>
            </a:r>
          </a:p>
          <a:p>
            <a:endParaRPr lang="en-US" sz="2800" dirty="0">
              <a:latin typeface="Comic Sans MS" panose="030F0702030302020204" pitchFamily="66" charset="0"/>
            </a:endParaRPr>
          </a:p>
          <a:p>
            <a:pPr marL="45720" indent="0">
              <a:buNone/>
            </a:pPr>
            <a:r>
              <a:rPr lang="en-US" sz="2800" dirty="0">
                <a:latin typeface="Comic Sans MS" panose="030F0702030302020204" pitchFamily="66" charset="0"/>
              </a:rPr>
              <a:t>18 x 12                     </a:t>
            </a:r>
            <a:r>
              <a:rPr lang="en-US" sz="2800" dirty="0" smtClean="0">
                <a:latin typeface="Comic Sans MS" panose="030F0702030302020204" pitchFamily="66" charset="0"/>
              </a:rPr>
              <a:t> 470 </a:t>
            </a:r>
            <a:r>
              <a:rPr lang="en-US" sz="2800" dirty="0">
                <a:latin typeface="Comic Sans MS" panose="030F0702030302020204" pitchFamily="66" charset="0"/>
              </a:rPr>
              <a:t>x 0.5</a:t>
            </a:r>
          </a:p>
          <a:p>
            <a:endParaRPr lang="en-US" sz="2800" dirty="0">
              <a:latin typeface="Comic Sans MS" panose="030F0702030302020204" pitchFamily="66" charset="0"/>
            </a:endParaRPr>
          </a:p>
          <a:p>
            <a:pPr marL="45720" indent="0">
              <a:buNone/>
            </a:pPr>
            <a:r>
              <a:rPr lang="en-US" sz="2800" dirty="0">
                <a:latin typeface="Comic Sans MS" panose="030F0702030302020204" pitchFamily="66" charset="0"/>
              </a:rPr>
              <a:t>5/7 of 350               </a:t>
            </a:r>
            <a:r>
              <a:rPr lang="en-US" sz="2800" dirty="0" smtClean="0">
                <a:latin typeface="Comic Sans MS" panose="030F0702030302020204" pitchFamily="66" charset="0"/>
              </a:rPr>
              <a:t> </a:t>
            </a:r>
            <a:r>
              <a:rPr lang="en-US" sz="2800" dirty="0">
                <a:latin typeface="Comic Sans MS" panose="030F0702030302020204" pitchFamily="66" charset="0"/>
              </a:rPr>
              <a:t>700 x 0.9</a:t>
            </a:r>
          </a:p>
          <a:p>
            <a:endParaRPr lang="en-US" sz="2800" dirty="0">
              <a:latin typeface="Comic Sans MS" panose="030F0702030302020204" pitchFamily="66" charset="0"/>
            </a:endParaRPr>
          </a:p>
          <a:p>
            <a:pPr marL="45720" indent="0">
              <a:buNone/>
            </a:pPr>
            <a:r>
              <a:rPr lang="en-US" sz="2800" dirty="0">
                <a:latin typeface="Comic Sans MS" panose="030F0702030302020204" pitchFamily="66" charset="0"/>
              </a:rPr>
              <a:t>8 x 0.7       </a:t>
            </a:r>
            <a:r>
              <a:rPr lang="en-US" sz="2800" dirty="0" smtClean="0">
                <a:latin typeface="Comic Sans MS" panose="030F0702030302020204" pitchFamily="66" charset="0"/>
              </a:rPr>
              <a:t>		180 ÷ 6</a:t>
            </a:r>
          </a:p>
          <a:p>
            <a:endParaRPr lang="en-US" sz="2800" dirty="0">
              <a:latin typeface="Comic Sans MS" panose="030F0702030302020204" pitchFamily="66" charset="0"/>
            </a:endParaRPr>
          </a:p>
          <a:p>
            <a:pPr marL="45720" indent="0">
              <a:buNone/>
            </a:pPr>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GB" sz="2800" dirty="0">
              <a:latin typeface="Comic Sans MS" panose="030F0702030302020204" pitchFamily="66" charset="0"/>
            </a:endParaRPr>
          </a:p>
        </p:txBody>
      </p:sp>
    </p:spTree>
    <p:extLst>
      <p:ext uri="{BB962C8B-B14F-4D97-AF65-F5344CB8AC3E}">
        <p14:creationId xmlns:p14="http://schemas.microsoft.com/office/powerpoint/2010/main" val="3055950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Look at this </a:t>
            </a:r>
            <a:r>
              <a:rPr lang="en-GB" dirty="0" smtClean="0">
                <a:latin typeface="Comic Sans MS" panose="030F0702030302020204" pitchFamily="66" charset="0"/>
              </a:rPr>
              <a:t>calculation.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Oh </a:t>
            </a:r>
            <a:r>
              <a:rPr lang="en-GB" dirty="0" smtClean="0">
                <a:latin typeface="Comic Sans MS" panose="030F0702030302020204" pitchFamily="66" charset="0"/>
              </a:rPr>
              <a:t>no, not division!</a:t>
            </a:r>
            <a:endParaRPr lang="en-GB" dirty="0">
              <a:latin typeface="Comic Sans MS" panose="030F0702030302020204" pitchFamily="66" charset="0"/>
            </a:endParaRPr>
          </a:p>
        </p:txBody>
      </p:sp>
      <p:sp>
        <p:nvSpPr>
          <p:cNvPr id="3" name="Content Placeholder 2"/>
          <p:cNvSpPr>
            <a:spLocks noGrp="1"/>
          </p:cNvSpPr>
          <p:nvPr>
            <p:ph idx="1"/>
          </p:nvPr>
        </p:nvSpPr>
        <p:spPr>
          <a:xfrm>
            <a:off x="339634" y="1100629"/>
            <a:ext cx="11430000" cy="5404674"/>
          </a:xfrm>
        </p:spPr>
        <p:txBody>
          <a:bodyPr>
            <a:normAutofit fontScale="77500" lnSpcReduction="20000"/>
          </a:bodyPr>
          <a:lstStyle/>
          <a:p>
            <a:endParaRPr lang="en-GB" sz="3600" dirty="0">
              <a:latin typeface="Comic Sans MS" panose="030F0702030302020204" pitchFamily="66" charset="0"/>
            </a:endParaRPr>
          </a:p>
          <a:p>
            <a:pPr marL="45720" indent="0">
              <a:buNone/>
            </a:pPr>
            <a:endParaRPr lang="en-GB" sz="5700" dirty="0">
              <a:latin typeface="Comic Sans MS" panose="030F0702030302020204" pitchFamily="66" charset="0"/>
            </a:endParaRPr>
          </a:p>
          <a:p>
            <a:pPr marL="45720" indent="0" algn="ctr">
              <a:buNone/>
            </a:pPr>
            <a:endParaRPr lang="en-GB" sz="5700" dirty="0" smtClean="0">
              <a:latin typeface="Comic Sans MS" panose="030F0702030302020204" pitchFamily="66" charset="0"/>
            </a:endParaRPr>
          </a:p>
          <a:p>
            <a:pPr marL="45720" indent="0" algn="ctr">
              <a:buNone/>
            </a:pPr>
            <a:endParaRPr lang="en-GB" sz="5700" dirty="0" smtClean="0">
              <a:latin typeface="Comic Sans MS" panose="030F0702030302020204" pitchFamily="66" charset="0"/>
            </a:endParaRPr>
          </a:p>
          <a:p>
            <a:pPr marL="45720" indent="0" algn="ctr">
              <a:buNone/>
            </a:pPr>
            <a:r>
              <a:rPr lang="en-GB" sz="5700" dirty="0" smtClean="0">
                <a:latin typeface="Comic Sans MS" panose="030F0702030302020204" pitchFamily="66" charset="0"/>
              </a:rPr>
              <a:t>45,505,525 </a:t>
            </a:r>
            <a:r>
              <a:rPr lang="en-GB" sz="5700" dirty="0">
                <a:latin typeface="Comic Sans MS" panose="030F0702030302020204" pitchFamily="66" charset="0"/>
              </a:rPr>
              <a:t>÷ 5</a:t>
            </a:r>
          </a:p>
          <a:p>
            <a:endParaRPr lang="en-US" sz="5700" dirty="0">
              <a:latin typeface="Comic Sans MS" panose="030F0702030302020204" pitchFamily="66" charset="0"/>
            </a:endParaRPr>
          </a:p>
          <a:p>
            <a:pPr marL="45720" indent="0" algn="ctr">
              <a:buNone/>
            </a:pPr>
            <a:endParaRPr lang="en-US" sz="5700" dirty="0" smtClean="0">
              <a:latin typeface="Comic Sans MS" panose="030F0702030302020204" pitchFamily="66" charset="0"/>
            </a:endParaRPr>
          </a:p>
          <a:p>
            <a:pPr marL="45720" indent="0" algn="ctr">
              <a:buNone/>
            </a:pPr>
            <a:r>
              <a:rPr lang="en-US" sz="5700" dirty="0" smtClean="0">
                <a:latin typeface="Comic Sans MS" panose="030F0702030302020204" pitchFamily="66" charset="0"/>
              </a:rPr>
              <a:t>Times </a:t>
            </a:r>
            <a:r>
              <a:rPr lang="en-US" sz="5700" dirty="0">
                <a:latin typeface="Comic Sans MS" panose="030F0702030302020204" pitchFamily="66" charset="0"/>
              </a:rPr>
              <a:t>tables and place value are really important for success with division.</a:t>
            </a:r>
            <a:endParaRPr lang="en-GB" sz="5700" dirty="0">
              <a:latin typeface="Comic Sans MS" panose="030F0702030302020204" pitchFamily="66" charset="0"/>
            </a:endParaRPr>
          </a:p>
        </p:txBody>
      </p:sp>
    </p:spTree>
    <p:extLst>
      <p:ext uri="{BB962C8B-B14F-4D97-AF65-F5344CB8AC3E}">
        <p14:creationId xmlns:p14="http://schemas.microsoft.com/office/powerpoint/2010/main" val="9158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663687"/>
            <a:ext cx="8229600" cy="634082"/>
          </a:xfrm>
        </p:spPr>
        <p:txBody>
          <a:bodyPr>
            <a:normAutofit/>
          </a:bodyPr>
          <a:lstStyle/>
          <a:p>
            <a:r>
              <a:rPr lang="en-GB" sz="3600" dirty="0"/>
              <a:t>There are lots of ways to learn.</a:t>
            </a:r>
            <a:endParaRPr lang="en-GB" sz="3600" dirty="0"/>
          </a:p>
        </p:txBody>
      </p:sp>
      <p:sp>
        <p:nvSpPr>
          <p:cNvPr id="3" name="Content Placeholder 2"/>
          <p:cNvSpPr>
            <a:spLocks noGrp="1"/>
          </p:cNvSpPr>
          <p:nvPr>
            <p:ph idx="1"/>
          </p:nvPr>
        </p:nvSpPr>
        <p:spPr>
          <a:xfrm>
            <a:off x="1775520" y="980728"/>
            <a:ext cx="8712968" cy="5544616"/>
          </a:xfrm>
        </p:spPr>
        <p:txBody>
          <a:bodyPr>
            <a:normAutofit/>
          </a:bodyPr>
          <a:lstStyle/>
          <a:p>
            <a:pPr marL="0" indent="0">
              <a:buNone/>
            </a:pPr>
            <a:endParaRPr lang="en-GB" sz="3200" dirty="0" smtClean="0">
              <a:latin typeface="Comic Sans MS" panose="030F0702030302020204" pitchFamily="66" charset="0"/>
            </a:endParaRPr>
          </a:p>
          <a:p>
            <a:pPr marL="0" indent="0">
              <a:buNone/>
            </a:pPr>
            <a:r>
              <a:rPr lang="en-GB" sz="3200" dirty="0" smtClean="0">
                <a:latin typeface="+mj-lt"/>
              </a:rPr>
              <a:t>There </a:t>
            </a:r>
            <a:r>
              <a:rPr lang="en-GB" sz="3200" dirty="0">
                <a:latin typeface="+mj-lt"/>
              </a:rPr>
              <a:t>is no single, exclusively correct learning style in mathematics. </a:t>
            </a:r>
            <a:r>
              <a:rPr lang="en-GB" sz="3200" dirty="0">
                <a:latin typeface="+mj-lt"/>
              </a:rPr>
              <a:t>We learn things in a variety of ways.</a:t>
            </a:r>
          </a:p>
          <a:p>
            <a:pPr marL="0" indent="0">
              <a:buNone/>
            </a:pPr>
            <a:endParaRPr lang="en-GB" sz="3200" dirty="0">
              <a:latin typeface="+mj-lt"/>
            </a:endParaRPr>
          </a:p>
          <a:p>
            <a:pPr marL="0" indent="0">
              <a:buNone/>
            </a:pPr>
            <a:r>
              <a:rPr lang="en-GB" sz="3200" dirty="0">
                <a:latin typeface="+mj-lt"/>
              </a:rPr>
              <a:t>How would you do this calculation?</a:t>
            </a:r>
          </a:p>
          <a:p>
            <a:pPr marL="0" indent="0">
              <a:buNone/>
            </a:pPr>
            <a:endParaRPr lang="en-GB" sz="3200" dirty="0">
              <a:latin typeface="+mj-lt"/>
            </a:endParaRPr>
          </a:p>
          <a:p>
            <a:pPr marL="0" indent="0">
              <a:buNone/>
            </a:pPr>
            <a:r>
              <a:rPr lang="en-GB" sz="3200" dirty="0">
                <a:latin typeface="+mj-lt"/>
              </a:rPr>
              <a:t>57 - 29</a:t>
            </a:r>
            <a:endParaRPr lang="en-GB" sz="3200" dirty="0">
              <a:latin typeface="+mj-lt"/>
            </a:endParaRPr>
          </a:p>
        </p:txBody>
      </p:sp>
    </p:spTree>
    <p:extLst>
      <p:ext uri="{BB962C8B-B14F-4D97-AF65-F5344CB8AC3E}">
        <p14:creationId xmlns:p14="http://schemas.microsoft.com/office/powerpoint/2010/main" val="391645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832304" y="5085184"/>
            <a:ext cx="1669156" cy="1224136"/>
          </a:xfrm>
          <a:prstGeom prst="rect">
            <a:avLst/>
          </a:prstGeom>
          <a:noFill/>
        </p:spPr>
      </p:pic>
      <p:sp>
        <p:nvSpPr>
          <p:cNvPr id="5" name="Oval Callout 4"/>
          <p:cNvSpPr/>
          <p:nvPr/>
        </p:nvSpPr>
        <p:spPr>
          <a:xfrm>
            <a:off x="2495600" y="476672"/>
            <a:ext cx="2304256" cy="129614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Comic Sans MS"/>
                <a:cs typeface="Comic Sans MS"/>
              </a:rPr>
              <a:t>- 30 + 1</a:t>
            </a:r>
            <a:endParaRPr lang="en-US" sz="3200" dirty="0">
              <a:latin typeface="Comic Sans MS"/>
              <a:cs typeface="Comic Sans MS"/>
            </a:endParaRPr>
          </a:p>
        </p:txBody>
      </p:sp>
      <p:sp>
        <p:nvSpPr>
          <p:cNvPr id="6" name="Oval Callout 5"/>
          <p:cNvSpPr/>
          <p:nvPr/>
        </p:nvSpPr>
        <p:spPr>
          <a:xfrm>
            <a:off x="6384032" y="332656"/>
            <a:ext cx="2664296" cy="19442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omic Sans MS"/>
                <a:cs typeface="Comic Sans MS"/>
              </a:rPr>
              <a:t>4   1</a:t>
            </a:r>
          </a:p>
          <a:p>
            <a:pPr algn="ctr"/>
            <a:r>
              <a:rPr lang="en-US" sz="3200" dirty="0">
                <a:latin typeface="Comic Sans MS"/>
                <a:cs typeface="Comic Sans MS"/>
              </a:rPr>
              <a:t>    57</a:t>
            </a:r>
          </a:p>
          <a:p>
            <a:pPr algn="ctr"/>
            <a:r>
              <a:rPr lang="en-US" sz="3200" u="sng" dirty="0">
                <a:latin typeface="Comic Sans MS"/>
                <a:cs typeface="Comic Sans MS"/>
              </a:rPr>
              <a:t>    29</a:t>
            </a:r>
          </a:p>
          <a:p>
            <a:pPr algn="ctr"/>
            <a:r>
              <a:rPr lang="en-US" sz="3200" u="sng" dirty="0">
                <a:latin typeface="Comic Sans MS"/>
                <a:cs typeface="Comic Sans MS"/>
              </a:rPr>
              <a:t>    28</a:t>
            </a:r>
            <a:endParaRPr lang="en-US" sz="3200" u="sng" dirty="0">
              <a:latin typeface="Comic Sans MS"/>
              <a:cs typeface="Comic Sans MS"/>
            </a:endParaRPr>
          </a:p>
        </p:txBody>
      </p:sp>
      <p:cxnSp>
        <p:nvCxnSpPr>
          <p:cNvPr id="12" name="Straight Connector 11"/>
          <p:cNvCxnSpPr/>
          <p:nvPr/>
        </p:nvCxnSpPr>
        <p:spPr>
          <a:xfrm flipH="1">
            <a:off x="7536160" y="908720"/>
            <a:ext cx="432048" cy="144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Oval Callout 13"/>
          <p:cNvSpPr/>
          <p:nvPr/>
        </p:nvSpPr>
        <p:spPr>
          <a:xfrm>
            <a:off x="623393" y="2456892"/>
            <a:ext cx="5688631" cy="3564396"/>
          </a:xfrm>
          <a:prstGeom prst="wedgeEllipseCallou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AutoNum type="arabicPlain" startAt="29"/>
            </a:pPr>
            <a:r>
              <a:rPr lang="en-US" sz="2000" dirty="0">
                <a:latin typeface="Comic Sans MS" panose="030F0702030302020204" pitchFamily="66" charset="0"/>
              </a:rPr>
              <a:t>    +1          +27              57</a:t>
            </a:r>
          </a:p>
          <a:p>
            <a:pPr marL="457200" indent="-457200">
              <a:buAutoNum type="arabicPlain" startAt="29"/>
            </a:pPr>
            <a:endParaRPr lang="en-US" sz="2000" dirty="0">
              <a:latin typeface="Comic Sans MS" panose="030F0702030302020204" pitchFamily="66" charset="0"/>
            </a:endParaRPr>
          </a:p>
          <a:p>
            <a:r>
              <a:rPr lang="en-US" sz="2000" dirty="0">
                <a:latin typeface="Comic Sans MS" panose="030F0702030302020204" pitchFamily="66" charset="0"/>
              </a:rPr>
              <a:t> </a:t>
            </a:r>
            <a:r>
              <a:rPr lang="en-US" sz="2000" dirty="0">
                <a:latin typeface="Comic Sans MS" panose="030F0702030302020204" pitchFamily="66" charset="0"/>
              </a:rPr>
              <a:t>                     30</a:t>
            </a:r>
            <a:endParaRPr lang="en-US" sz="2000" dirty="0">
              <a:latin typeface="Comic Sans MS" panose="030F0702030302020204" pitchFamily="66" charset="0"/>
            </a:endParaRPr>
          </a:p>
        </p:txBody>
      </p:sp>
      <p:sp>
        <p:nvSpPr>
          <p:cNvPr id="19" name="Curved Down Arrow 18"/>
          <p:cNvSpPr/>
          <p:nvPr/>
        </p:nvSpPr>
        <p:spPr>
          <a:xfrm>
            <a:off x="2567608" y="3789040"/>
            <a:ext cx="648072" cy="216024"/>
          </a:xfrm>
          <a:prstGeom prst="curved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3647728" y="3861048"/>
            <a:ext cx="648072" cy="216024"/>
          </a:xfrm>
          <a:prstGeom prst="curved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Oval Callout 20"/>
          <p:cNvSpPr/>
          <p:nvPr/>
        </p:nvSpPr>
        <p:spPr>
          <a:xfrm>
            <a:off x="5663952" y="2348880"/>
            <a:ext cx="5616624" cy="39604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Comic Sans MS" panose="030F0702030302020204" pitchFamily="66" charset="0"/>
              </a:rPr>
              <a:t> </a:t>
            </a:r>
            <a:r>
              <a:rPr lang="en-US" sz="2000" dirty="0">
                <a:latin typeface="Comic Sans MS" panose="030F0702030302020204" pitchFamily="66" charset="0"/>
              </a:rPr>
              <a:t>       -20      -2       -7     57</a:t>
            </a:r>
          </a:p>
          <a:p>
            <a:endParaRPr lang="en-US" sz="2000" dirty="0">
              <a:latin typeface="Comic Sans MS" panose="030F0702030302020204" pitchFamily="66" charset="0"/>
            </a:endParaRPr>
          </a:p>
          <a:p>
            <a:r>
              <a:rPr lang="en-US" sz="2000" dirty="0">
                <a:latin typeface="Comic Sans MS" panose="030F0702030302020204" pitchFamily="66" charset="0"/>
              </a:rPr>
              <a:t>   28           48       50</a:t>
            </a:r>
          </a:p>
          <a:p>
            <a:r>
              <a:rPr lang="en-US" sz="2000" dirty="0">
                <a:latin typeface="Comic Sans MS" panose="030F0702030302020204" pitchFamily="66" charset="0"/>
              </a:rPr>
              <a:t>      </a:t>
            </a:r>
          </a:p>
          <a:p>
            <a:endParaRPr lang="en-US" sz="2000" dirty="0">
              <a:latin typeface="Comic Sans MS" panose="030F0702030302020204" pitchFamily="66" charset="0"/>
            </a:endParaRPr>
          </a:p>
        </p:txBody>
      </p:sp>
      <p:cxnSp>
        <p:nvCxnSpPr>
          <p:cNvPr id="23" name="Straight Connector 22"/>
          <p:cNvCxnSpPr/>
          <p:nvPr/>
        </p:nvCxnSpPr>
        <p:spPr>
          <a:xfrm>
            <a:off x="2207568" y="4149080"/>
            <a:ext cx="25202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3" y="3429000"/>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3" y="3429000"/>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5" y="3429000"/>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7320136" y="4005064"/>
            <a:ext cx="25202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974855" y="4900518"/>
            <a:ext cx="2994818" cy="461665"/>
          </a:xfrm>
          <a:prstGeom prst="rect">
            <a:avLst/>
          </a:prstGeom>
          <a:noFill/>
        </p:spPr>
        <p:txBody>
          <a:bodyPr wrap="square" rtlCol="0">
            <a:spAutoFit/>
          </a:bodyPr>
          <a:lstStyle/>
          <a:p>
            <a:r>
              <a:rPr lang="en-GB" sz="2400" dirty="0"/>
              <a:t>29 = 20 + 7 + 2</a:t>
            </a:r>
            <a:endParaRPr lang="en-GB" sz="2400" dirty="0"/>
          </a:p>
        </p:txBody>
      </p:sp>
    </p:spTree>
    <p:extLst>
      <p:ext uri="{BB962C8B-B14F-4D97-AF65-F5344CB8AC3E}">
        <p14:creationId xmlns:p14="http://schemas.microsoft.com/office/powerpoint/2010/main" val="4167190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760"/>
            <a:ext cx="9144000" cy="548640"/>
          </a:xfrm>
        </p:spPr>
        <p:txBody>
          <a:bodyPr>
            <a:noAutofit/>
          </a:bodyPr>
          <a:lstStyle/>
          <a:p>
            <a:r>
              <a:rPr lang="en-GB" sz="3200" dirty="0" smtClean="0">
                <a:latin typeface="Comic Sans MS" panose="030F0702030302020204" pitchFamily="66" charset="0"/>
              </a:rPr>
              <a:t/>
            </a:r>
            <a:br>
              <a:rPr lang="en-GB" sz="3200" dirty="0" smtClean="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r>
              <a:rPr lang="en-GB" sz="3200" dirty="0" smtClean="0">
                <a:latin typeface="Comic Sans MS" panose="030F0702030302020204" pitchFamily="66" charset="0"/>
              </a:rPr>
              <a:t>What </a:t>
            </a:r>
            <a:r>
              <a:rPr lang="en-GB" sz="3200" dirty="0">
                <a:latin typeface="Comic Sans MS" panose="030F0702030302020204" pitchFamily="66" charset="0"/>
              </a:rPr>
              <a:t>would children need </a:t>
            </a:r>
            <a:r>
              <a:rPr lang="en-GB" sz="3200" dirty="0" smtClean="0">
                <a:latin typeface="Comic Sans MS" panose="030F0702030302020204" pitchFamily="66" charset="0"/>
              </a:rPr>
              <a:t>to be able to do in order to </a:t>
            </a:r>
            <a:r>
              <a:rPr lang="en-GB" sz="3200" dirty="0">
                <a:latin typeface="Comic Sans MS" panose="030F0702030302020204" pitchFamily="66" charset="0"/>
              </a:rPr>
              <a:t>be successful with this calculation?</a:t>
            </a:r>
            <a:endParaRPr lang="en-GB" sz="3200" dirty="0">
              <a:latin typeface="Comic Sans MS" panose="030F0702030302020204" pitchFamily="66" charset="0"/>
            </a:endParaRPr>
          </a:p>
        </p:txBody>
      </p:sp>
      <p:sp>
        <p:nvSpPr>
          <p:cNvPr id="3" name="Content Placeholder 2"/>
          <p:cNvSpPr>
            <a:spLocks noGrp="1"/>
          </p:cNvSpPr>
          <p:nvPr>
            <p:ph idx="1"/>
          </p:nvPr>
        </p:nvSpPr>
        <p:spPr>
          <a:xfrm>
            <a:off x="1631504" y="2060849"/>
            <a:ext cx="9036496" cy="4065315"/>
          </a:xfrm>
        </p:spPr>
        <p:txBody>
          <a:bodyPr/>
          <a:lstStyle/>
          <a:p>
            <a:pPr marL="0" indent="0">
              <a:buNone/>
            </a:pPr>
            <a:r>
              <a:rPr lang="en-GB" sz="3200" dirty="0">
                <a:latin typeface="Comic Sans MS" panose="030F0702030302020204" pitchFamily="66" charset="0"/>
              </a:rPr>
              <a:t>57 – 29</a:t>
            </a: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773527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60" y="-243408"/>
            <a:ext cx="8856984" cy="6552728"/>
          </a:xfrm>
        </p:spPr>
        <p:txBody>
          <a:bodyPr>
            <a:normAutofit/>
          </a:bodyPr>
          <a:lstStyle/>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Counting </a:t>
            </a:r>
            <a:r>
              <a:rPr lang="en-GB" sz="2800" dirty="0">
                <a:latin typeface="Comic Sans MS" panose="030F0702030302020204" pitchFamily="66" charset="0"/>
              </a:rPr>
              <a:t>back strategy</a:t>
            </a:r>
          </a:p>
          <a:p>
            <a:r>
              <a:rPr lang="en-GB" sz="2400" dirty="0">
                <a:latin typeface="Comic Sans MS" panose="030F0702030302020204" pitchFamily="66" charset="0"/>
              </a:rPr>
              <a:t>Number bonds</a:t>
            </a:r>
          </a:p>
          <a:p>
            <a:r>
              <a:rPr lang="en-GB" sz="2400" dirty="0">
                <a:latin typeface="Comic Sans MS" panose="030F0702030302020204" pitchFamily="66" charset="0"/>
              </a:rPr>
              <a:t>Subtracting a single-digit number from a tens number</a:t>
            </a:r>
          </a:p>
          <a:p>
            <a:r>
              <a:rPr lang="en-GB" sz="2400" dirty="0">
                <a:latin typeface="Comic Sans MS" panose="030F0702030302020204" pitchFamily="66" charset="0"/>
              </a:rPr>
              <a:t>Subtracting a multiple of ten from any number</a:t>
            </a:r>
          </a:p>
          <a:p>
            <a:r>
              <a:rPr lang="en-GB" sz="2400" dirty="0">
                <a:latin typeface="Comic Sans MS" panose="030F0702030302020204" pitchFamily="66" charset="0"/>
              </a:rPr>
              <a:t>Partitioning numbers efficiently</a:t>
            </a:r>
          </a:p>
          <a:p>
            <a:r>
              <a:rPr lang="en-GB" sz="2400" dirty="0">
                <a:latin typeface="Comic Sans MS" panose="030F0702030302020204" pitchFamily="66" charset="0"/>
              </a:rPr>
              <a:t>Combining numbers to calculate a total</a:t>
            </a:r>
            <a:endParaRPr lang="en-GB" sz="2400" dirty="0">
              <a:latin typeface="Comic Sans MS" panose="030F0702030302020204" pitchFamily="66"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832304" y="5085184"/>
            <a:ext cx="1669156" cy="1224136"/>
          </a:xfrm>
          <a:prstGeom prst="rect">
            <a:avLst/>
          </a:prstGeom>
          <a:noFill/>
        </p:spPr>
      </p:pic>
      <p:sp>
        <p:nvSpPr>
          <p:cNvPr id="21" name="Oval Callout 20"/>
          <p:cNvSpPr/>
          <p:nvPr/>
        </p:nvSpPr>
        <p:spPr>
          <a:xfrm>
            <a:off x="5168645" y="2738537"/>
            <a:ext cx="5256584" cy="39604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latin typeface="Comic Sans MS" panose="030F0702030302020204" pitchFamily="66" charset="0"/>
              </a:rPr>
              <a:t>  -20      -2       -7       57</a:t>
            </a:r>
          </a:p>
          <a:p>
            <a:endParaRPr lang="en-US" sz="2000" dirty="0">
              <a:latin typeface="Comic Sans MS" panose="030F0702030302020204" pitchFamily="66" charset="0"/>
            </a:endParaRPr>
          </a:p>
          <a:p>
            <a:r>
              <a:rPr lang="en-US" sz="2000" dirty="0">
                <a:latin typeface="Comic Sans MS" panose="030F0702030302020204" pitchFamily="66" charset="0"/>
              </a:rPr>
              <a:t> </a:t>
            </a:r>
            <a:r>
              <a:rPr lang="en-US" sz="2000" dirty="0">
                <a:solidFill>
                  <a:srgbClr val="FF0000"/>
                </a:solidFill>
                <a:latin typeface="Comic Sans MS" panose="030F0702030302020204" pitchFamily="66" charset="0"/>
              </a:rPr>
              <a:t>28      48       50  </a:t>
            </a:r>
          </a:p>
          <a:p>
            <a:endParaRPr lang="en-US" sz="2000"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5" y="3933056"/>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755" y="3918111"/>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639" y="3868167"/>
            <a:ext cx="5302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6462638" y="4509120"/>
            <a:ext cx="25202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703189" y="3140969"/>
            <a:ext cx="2130722" cy="461665"/>
          </a:xfrm>
          <a:prstGeom prst="rect">
            <a:avLst/>
          </a:prstGeom>
          <a:noFill/>
        </p:spPr>
        <p:txBody>
          <a:bodyPr wrap="square" rtlCol="0">
            <a:spAutoFit/>
          </a:bodyPr>
          <a:lstStyle/>
          <a:p>
            <a:r>
              <a:rPr lang="en-GB" sz="2400" dirty="0"/>
              <a:t>29 = 20 + 7 + 2</a:t>
            </a:r>
            <a:endParaRPr lang="en-GB" sz="2400" dirty="0"/>
          </a:p>
        </p:txBody>
      </p:sp>
    </p:spTree>
    <p:extLst>
      <p:ext uri="{BB962C8B-B14F-4D97-AF65-F5344CB8AC3E}">
        <p14:creationId xmlns:p14="http://schemas.microsoft.com/office/powerpoint/2010/main" val="363319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1564" y="690016"/>
            <a:ext cx="8499412" cy="830997"/>
          </a:xfrm>
          <a:prstGeom prst="rect">
            <a:avLst/>
          </a:prstGeom>
          <a:noFill/>
        </p:spPr>
        <p:txBody>
          <a:bodyPr wrap="square" lIns="91440" tIns="45720" rIns="91440" bIns="45720">
            <a:spAutoFit/>
          </a:bodyPr>
          <a:lstStyle/>
          <a:p>
            <a:pPr marL="211500"/>
            <a:endParaRPr lang="en-US" sz="2400" b="1" dirty="0">
              <a:ln w="10541" cmpd="sng">
                <a:solidFill>
                  <a:srgbClr val="7D7D7D">
                    <a:tint val="100000"/>
                    <a:shade val="100000"/>
                    <a:satMod val="110000"/>
                  </a:srgbClr>
                </a:solidFill>
                <a:prstDash val="solid"/>
              </a:ln>
              <a:latin typeface="Comic Sans MS" panose="030F0702030302020204" pitchFamily="66" charset="0"/>
            </a:endParaRPr>
          </a:p>
          <a:p>
            <a:pPr marL="211500"/>
            <a:endParaRPr lang="en-US" sz="2400" b="1" dirty="0">
              <a:ln w="10541" cmpd="sng">
                <a:solidFill>
                  <a:srgbClr val="7D7D7D">
                    <a:tint val="100000"/>
                    <a:shade val="100000"/>
                    <a:satMod val="110000"/>
                  </a:srgbClr>
                </a:solidFill>
                <a:prstDash val="solid"/>
              </a:ln>
            </a:endParaRPr>
          </a:p>
        </p:txBody>
      </p:sp>
      <p:sp>
        <p:nvSpPr>
          <p:cNvPr id="3" name="TextBox 2"/>
          <p:cNvSpPr txBox="1"/>
          <p:nvPr/>
        </p:nvSpPr>
        <p:spPr>
          <a:xfrm>
            <a:off x="2996934" y="690016"/>
            <a:ext cx="6048672" cy="2308324"/>
          </a:xfrm>
          <a:prstGeom prst="rect">
            <a:avLst/>
          </a:prstGeom>
          <a:noFill/>
        </p:spPr>
        <p:txBody>
          <a:bodyPr wrap="square" rtlCol="0">
            <a:spAutoFit/>
          </a:bodyPr>
          <a:lstStyle/>
          <a:p>
            <a:pPr algn="ctr"/>
            <a:r>
              <a:rPr lang="en-US" sz="4800" dirty="0">
                <a:latin typeface="Calibri" panose="020F0502020204030204" pitchFamily="34" charset="0"/>
                <a:cs typeface="Comic Sans MS"/>
              </a:rPr>
              <a:t>On a scale of 0</a:t>
            </a:r>
            <a:r>
              <a:rPr lang="en-US" sz="4800" dirty="0" smtClean="0">
                <a:latin typeface="Calibri" panose="020F0502020204030204" pitchFamily="34" charset="0"/>
                <a:cs typeface="Comic Sans MS"/>
              </a:rPr>
              <a:t>-10, </a:t>
            </a:r>
            <a:r>
              <a:rPr lang="en-US" sz="4800" dirty="0">
                <a:latin typeface="Calibri" panose="020F0502020204030204" pitchFamily="34" charset="0"/>
                <a:cs typeface="Comic Sans MS"/>
              </a:rPr>
              <a:t>how much do you honestly enjoy mathematics?</a:t>
            </a:r>
          </a:p>
        </p:txBody>
      </p:sp>
      <p:pic>
        <p:nvPicPr>
          <p:cNvPr id="2" name="Picture 1"/>
          <p:cNvPicPr>
            <a:picLocks noChangeAspect="1"/>
          </p:cNvPicPr>
          <p:nvPr/>
        </p:nvPicPr>
        <p:blipFill>
          <a:blip r:embed="rId3"/>
          <a:stretch>
            <a:fillRect/>
          </a:stretch>
        </p:blipFill>
        <p:spPr>
          <a:xfrm>
            <a:off x="2884260" y="4661423"/>
            <a:ext cx="6274019" cy="1798552"/>
          </a:xfrm>
          <a:prstGeom prst="rect">
            <a:avLst/>
          </a:prstGeom>
        </p:spPr>
      </p:pic>
      <p:pic>
        <p:nvPicPr>
          <p:cNvPr id="5" name="Picture 4"/>
          <p:cNvPicPr>
            <a:picLocks noChangeAspect="1"/>
          </p:cNvPicPr>
          <p:nvPr/>
        </p:nvPicPr>
        <p:blipFill>
          <a:blip r:embed="rId4"/>
          <a:stretch>
            <a:fillRect/>
          </a:stretch>
        </p:blipFill>
        <p:spPr>
          <a:xfrm>
            <a:off x="2305989" y="3764541"/>
            <a:ext cx="2233059" cy="1286626"/>
          </a:xfrm>
          <a:prstGeom prst="rect">
            <a:avLst/>
          </a:prstGeom>
        </p:spPr>
      </p:pic>
      <p:pic>
        <p:nvPicPr>
          <p:cNvPr id="9" name="Picture 8"/>
          <p:cNvPicPr>
            <a:picLocks noChangeAspect="1"/>
          </p:cNvPicPr>
          <p:nvPr/>
        </p:nvPicPr>
        <p:blipFill>
          <a:blip r:embed="rId5"/>
          <a:stretch>
            <a:fillRect/>
          </a:stretch>
        </p:blipFill>
        <p:spPr>
          <a:xfrm>
            <a:off x="8093429" y="3982335"/>
            <a:ext cx="856736" cy="856736"/>
          </a:xfrm>
          <a:prstGeom prst="rect">
            <a:avLst/>
          </a:prstGeom>
        </p:spPr>
      </p:pic>
      <p:pic>
        <p:nvPicPr>
          <p:cNvPr id="10" name="Picture 9"/>
          <p:cNvPicPr>
            <a:picLocks noChangeAspect="1"/>
          </p:cNvPicPr>
          <p:nvPr/>
        </p:nvPicPr>
        <p:blipFill>
          <a:blip r:embed="rId6"/>
          <a:stretch>
            <a:fillRect/>
          </a:stretch>
        </p:blipFill>
        <p:spPr>
          <a:xfrm>
            <a:off x="5620438" y="4037409"/>
            <a:ext cx="801662" cy="801662"/>
          </a:xfrm>
          <a:prstGeom prst="rect">
            <a:avLst/>
          </a:prstGeom>
        </p:spPr>
      </p:pic>
    </p:spTree>
    <p:extLst>
      <p:ext uri="{BB962C8B-B14F-4D97-AF65-F5344CB8AC3E}">
        <p14:creationId xmlns:p14="http://schemas.microsoft.com/office/powerpoint/2010/main" val="798724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03" y="412854"/>
            <a:ext cx="8856984" cy="6552728"/>
          </a:xfrm>
        </p:spPr>
        <p:txBody>
          <a:bodyPr>
            <a:normAutofit/>
          </a:bodyPr>
          <a:lstStyle/>
          <a:p>
            <a:pPr marL="0" indent="0">
              <a:buNone/>
            </a:pPr>
            <a:r>
              <a:rPr lang="en-GB" sz="2800" dirty="0">
                <a:latin typeface="Comic Sans MS" panose="030F0702030302020204" pitchFamily="66" charset="0"/>
              </a:rPr>
              <a:t>Counting up strategy</a:t>
            </a:r>
          </a:p>
          <a:p>
            <a:r>
              <a:rPr lang="en-GB" sz="2400" dirty="0">
                <a:latin typeface="Comic Sans MS" panose="030F0702030302020204" pitchFamily="66" charset="0"/>
              </a:rPr>
              <a:t>Number bonds to ten</a:t>
            </a:r>
          </a:p>
          <a:p>
            <a:r>
              <a:rPr lang="en-GB" sz="2400" dirty="0">
                <a:latin typeface="Comic Sans MS" panose="030F0702030302020204" pitchFamily="66" charset="0"/>
              </a:rPr>
              <a:t>Adding a multiple of ten to any number</a:t>
            </a:r>
          </a:p>
          <a:p>
            <a:r>
              <a:rPr lang="en-GB" sz="2400" dirty="0">
                <a:latin typeface="Comic Sans MS" panose="030F0702030302020204" pitchFamily="66" charset="0"/>
              </a:rPr>
              <a:t>Combining numbers to find a total</a:t>
            </a:r>
          </a:p>
          <a:p>
            <a:r>
              <a:rPr lang="en-GB" sz="2400" dirty="0">
                <a:latin typeface="Comic Sans MS" panose="030F0702030302020204" pitchFamily="66" charset="0"/>
              </a:rPr>
              <a:t>Understanding the finding the difference model.</a:t>
            </a:r>
          </a:p>
          <a:p>
            <a:endParaRPr lang="en-GB" sz="2400" dirty="0">
              <a:latin typeface="Comic Sans MS" panose="030F0702030302020204" pitchFamily="66" charset="0"/>
            </a:endParaRPr>
          </a:p>
        </p:txBody>
      </p:sp>
      <p:sp>
        <p:nvSpPr>
          <p:cNvPr id="14" name="Oval Callout 13"/>
          <p:cNvSpPr/>
          <p:nvPr/>
        </p:nvSpPr>
        <p:spPr>
          <a:xfrm>
            <a:off x="3143674" y="3544696"/>
            <a:ext cx="5688631" cy="2988332"/>
          </a:xfrm>
          <a:prstGeom prst="wedgeEllipseCallou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lain" startAt="29"/>
            </a:pPr>
            <a:endParaRPr lang="en-US" dirty="0"/>
          </a:p>
          <a:p>
            <a:pPr marL="457200" indent="-457200">
              <a:buAutoNum type="arabicPlain" startAt="29"/>
            </a:pPr>
            <a:r>
              <a:rPr lang="en-US" sz="2000" dirty="0">
                <a:latin typeface="Comic Sans MS" panose="030F0702030302020204" pitchFamily="66" charset="0"/>
              </a:rPr>
              <a:t>    +1        +20     + 7    57</a:t>
            </a:r>
          </a:p>
          <a:p>
            <a:pPr marL="457200" indent="-457200">
              <a:buAutoNum type="arabicPlain" startAt="29"/>
            </a:pPr>
            <a:endParaRPr lang="en-US" sz="2000" dirty="0">
              <a:latin typeface="Comic Sans MS" panose="030F0702030302020204" pitchFamily="66" charset="0"/>
            </a:endParaRPr>
          </a:p>
          <a:p>
            <a:r>
              <a:rPr lang="en-US" sz="2000" dirty="0">
                <a:latin typeface="Comic Sans MS" panose="030F0702030302020204" pitchFamily="66" charset="0"/>
              </a:rPr>
              <a:t> </a:t>
            </a:r>
            <a:r>
              <a:rPr lang="en-US" sz="2000" dirty="0">
                <a:latin typeface="Comic Sans MS" panose="030F0702030302020204" pitchFamily="66" charset="0"/>
              </a:rPr>
              <a:t>               </a:t>
            </a:r>
            <a:r>
              <a:rPr lang="en-US" sz="2000" dirty="0">
                <a:solidFill>
                  <a:srgbClr val="FF0000"/>
                </a:solidFill>
                <a:latin typeface="Comic Sans MS" panose="030F0702030302020204" pitchFamily="66" charset="0"/>
              </a:rPr>
              <a:t>30        50</a:t>
            </a:r>
            <a:endParaRPr lang="en-US" sz="2000" dirty="0">
              <a:solidFill>
                <a:srgbClr val="FF0000"/>
              </a:solidFill>
              <a:latin typeface="Comic Sans MS" panose="030F0702030302020204" pitchFamily="66" charset="0"/>
            </a:endParaRPr>
          </a:p>
        </p:txBody>
      </p:sp>
      <p:sp>
        <p:nvSpPr>
          <p:cNvPr id="19" name="Curved Down Arrow 18"/>
          <p:cNvSpPr/>
          <p:nvPr/>
        </p:nvSpPr>
        <p:spPr>
          <a:xfrm>
            <a:off x="6456040" y="4453988"/>
            <a:ext cx="648072" cy="216024"/>
          </a:xfrm>
          <a:prstGeom prst="curved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4823695" y="4451001"/>
            <a:ext cx="648072" cy="216024"/>
          </a:xfrm>
          <a:prstGeom prst="curved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p:cNvCxnSpPr/>
          <p:nvPr/>
        </p:nvCxnSpPr>
        <p:spPr>
          <a:xfrm>
            <a:off x="4420263" y="5229200"/>
            <a:ext cx="25202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urved Down Arrow 16"/>
          <p:cNvSpPr/>
          <p:nvPr/>
        </p:nvSpPr>
        <p:spPr>
          <a:xfrm>
            <a:off x="5661096" y="4451001"/>
            <a:ext cx="648072" cy="216024"/>
          </a:xfrm>
          <a:prstGeom prst="curved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0383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022" y="34031"/>
            <a:ext cx="8856984" cy="6552728"/>
          </a:xfrm>
        </p:spPr>
        <p:txBody>
          <a:bodyPr>
            <a:normAutofit/>
          </a:bodyPr>
          <a:lstStyle/>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 40</a:t>
            </a:r>
          </a:p>
          <a:p>
            <a:pPr marL="0" indent="0">
              <a:buNone/>
            </a:pPr>
            <a:r>
              <a:rPr lang="en-GB" sz="2800" dirty="0">
                <a:latin typeface="Comic Sans MS" panose="030F0702030302020204" pitchFamily="66" charset="0"/>
              </a:rPr>
              <a:t>   50     </a:t>
            </a:r>
            <a:r>
              <a:rPr lang="en-GB" sz="2400" dirty="0">
                <a:latin typeface="Comic Sans MS" panose="030F0702030302020204" pitchFamily="66" charset="0"/>
              </a:rPr>
              <a:t> </a:t>
            </a:r>
            <a:r>
              <a:rPr lang="en-GB" sz="2800" dirty="0">
                <a:solidFill>
                  <a:srgbClr val="FF0000"/>
                </a:solidFill>
                <a:latin typeface="Comic Sans MS" panose="030F0702030302020204" pitchFamily="66" charset="0"/>
              </a:rPr>
              <a:t>1 </a:t>
            </a:r>
            <a:r>
              <a:rPr lang="en-GB" sz="2800" dirty="0">
                <a:latin typeface="Comic Sans MS" panose="030F0702030302020204" pitchFamily="66" charset="0"/>
              </a:rPr>
              <a:t>7</a:t>
            </a: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  </a:t>
            </a:r>
            <a:r>
              <a:rPr lang="en-GB" sz="2800" u="sng" dirty="0">
                <a:latin typeface="Comic Sans MS" panose="030F0702030302020204" pitchFamily="66" charset="0"/>
              </a:rPr>
              <a:t>20       9</a:t>
            </a:r>
          </a:p>
          <a:p>
            <a:pPr marL="0" indent="0">
              <a:buNone/>
            </a:pPr>
            <a:r>
              <a:rPr lang="en-GB" sz="2800" dirty="0">
                <a:latin typeface="Comic Sans MS" panose="030F0702030302020204" pitchFamily="66" charset="0"/>
              </a:rPr>
              <a:t> </a:t>
            </a:r>
            <a:r>
              <a:rPr lang="en-GB" sz="2800" dirty="0">
                <a:latin typeface="Comic Sans MS" panose="030F0702030302020204" pitchFamily="66" charset="0"/>
              </a:rPr>
              <a:t>   20      8              </a:t>
            </a:r>
          </a:p>
          <a:p>
            <a:pPr marL="0" indent="0">
              <a:buNone/>
            </a:pPr>
            <a:r>
              <a:rPr lang="en-GB" sz="2800" dirty="0">
                <a:latin typeface="Comic Sans MS" panose="030F0702030302020204" pitchFamily="66" charset="0"/>
              </a:rPr>
              <a:t>Children need to know that numbers can be partitioned in different ways to aid calculation.</a:t>
            </a:r>
          </a:p>
          <a:p>
            <a:pPr marL="0" indent="0">
              <a:buNone/>
            </a:pPr>
            <a:endParaRPr lang="en-GB" sz="2800" dirty="0">
              <a:latin typeface="Comic Sans MS" panose="030F0702030302020204" pitchFamily="66" charset="0"/>
            </a:endParaRPr>
          </a:p>
        </p:txBody>
      </p:sp>
      <p:sp>
        <p:nvSpPr>
          <p:cNvPr id="6" name="Oval Callout 5"/>
          <p:cNvSpPr/>
          <p:nvPr/>
        </p:nvSpPr>
        <p:spPr>
          <a:xfrm>
            <a:off x="6384032" y="332656"/>
            <a:ext cx="2664296" cy="19442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omic Sans MS"/>
                <a:cs typeface="Comic Sans MS"/>
              </a:rPr>
              <a:t>4   1</a:t>
            </a:r>
          </a:p>
          <a:p>
            <a:pPr algn="ctr"/>
            <a:r>
              <a:rPr lang="en-US" sz="3200" dirty="0">
                <a:latin typeface="Comic Sans MS"/>
                <a:cs typeface="Comic Sans MS"/>
              </a:rPr>
              <a:t>    57</a:t>
            </a:r>
          </a:p>
          <a:p>
            <a:pPr algn="ctr"/>
            <a:r>
              <a:rPr lang="en-US" sz="3200" u="sng" dirty="0">
                <a:latin typeface="Comic Sans MS"/>
                <a:cs typeface="Comic Sans MS"/>
              </a:rPr>
              <a:t>    29</a:t>
            </a:r>
          </a:p>
          <a:p>
            <a:pPr algn="ctr"/>
            <a:r>
              <a:rPr lang="en-US" sz="3200" u="sng" dirty="0">
                <a:latin typeface="Comic Sans MS"/>
                <a:cs typeface="Comic Sans MS"/>
              </a:rPr>
              <a:t>    28</a:t>
            </a:r>
            <a:endParaRPr lang="en-US" sz="3200" u="sng" dirty="0">
              <a:latin typeface="Comic Sans MS"/>
              <a:cs typeface="Comic Sans MS"/>
            </a:endParaRPr>
          </a:p>
        </p:txBody>
      </p:sp>
      <p:cxnSp>
        <p:nvCxnSpPr>
          <p:cNvPr id="12" name="Straight Connector 11"/>
          <p:cNvCxnSpPr/>
          <p:nvPr/>
        </p:nvCxnSpPr>
        <p:spPr>
          <a:xfrm flipH="1">
            <a:off x="7536160" y="908720"/>
            <a:ext cx="432048" cy="144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991544" y="2132856"/>
            <a:ext cx="72008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661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022" y="34031"/>
            <a:ext cx="8856984" cy="6552728"/>
          </a:xfrm>
        </p:spPr>
        <p:txBody>
          <a:bodyPr>
            <a:normAutofit/>
          </a:bodyPr>
          <a:lstStyle/>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57 </a:t>
            </a:r>
            <a:r>
              <a:rPr lang="en-GB" sz="2800" dirty="0">
                <a:latin typeface="Comic Sans MS" panose="030F0702030302020204" pitchFamily="66" charset="0"/>
              </a:rPr>
              <a:t>– 29</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This is a higher order strategy and not all children will be able to work in this way so they need a secure strategy that works for them.</a:t>
            </a:r>
            <a:endParaRPr lang="en-GB" sz="2800" dirty="0">
              <a:latin typeface="Comic Sans MS" panose="030F0702030302020204" pitchFamily="66" charset="0"/>
            </a:endParaRPr>
          </a:p>
        </p:txBody>
      </p:sp>
      <p:sp>
        <p:nvSpPr>
          <p:cNvPr id="5" name="Oval Callout 4"/>
          <p:cNvSpPr/>
          <p:nvPr/>
        </p:nvSpPr>
        <p:spPr>
          <a:xfrm>
            <a:off x="2783632" y="1052736"/>
            <a:ext cx="2304256" cy="129614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Comic Sans MS"/>
                <a:cs typeface="Comic Sans MS"/>
              </a:rPr>
              <a:t>- 30 + 1</a:t>
            </a:r>
            <a:endParaRPr lang="en-US" sz="3200" dirty="0">
              <a:latin typeface="Comic Sans MS"/>
              <a:cs typeface="Comic Sans MS"/>
            </a:endParaRPr>
          </a:p>
        </p:txBody>
      </p:sp>
    </p:spTree>
    <p:extLst>
      <p:ext uri="{BB962C8B-B14F-4D97-AF65-F5344CB8AC3E}">
        <p14:creationId xmlns:p14="http://schemas.microsoft.com/office/powerpoint/2010/main" val="40083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52" y="346647"/>
            <a:ext cx="8229600" cy="634082"/>
          </a:xfrm>
        </p:spPr>
        <p:txBody>
          <a:bodyPr/>
          <a:lstStyle/>
          <a:p>
            <a:r>
              <a:rPr lang="en-US" sz="3600" dirty="0">
                <a:cs typeface="Comic Sans MS"/>
              </a:rPr>
              <a:t>Counting is a crucial </a:t>
            </a:r>
            <a:r>
              <a:rPr lang="en-US" sz="3600" dirty="0" smtClean="0">
                <a:cs typeface="Comic Sans MS"/>
              </a:rPr>
              <a:t>skill.</a:t>
            </a:r>
            <a:endParaRPr lang="en-US" sz="3600" dirty="0">
              <a:cs typeface="Comic Sans MS"/>
            </a:endParaRPr>
          </a:p>
        </p:txBody>
      </p:sp>
      <p:sp>
        <p:nvSpPr>
          <p:cNvPr id="3" name="Content Placeholder 2"/>
          <p:cNvSpPr>
            <a:spLocks noGrp="1"/>
          </p:cNvSpPr>
          <p:nvPr>
            <p:ph idx="1"/>
          </p:nvPr>
        </p:nvSpPr>
        <p:spPr>
          <a:xfrm>
            <a:off x="661852" y="980729"/>
            <a:ext cx="9898644" cy="5145435"/>
          </a:xfrm>
        </p:spPr>
        <p:txBody>
          <a:bodyPr>
            <a:normAutofit lnSpcReduction="10000"/>
          </a:bodyPr>
          <a:lstStyle/>
          <a:p>
            <a:pPr marL="45720" indent="0">
              <a:buNone/>
            </a:pPr>
            <a:r>
              <a:rPr lang="en-US" sz="2800" dirty="0" smtClean="0">
                <a:cs typeface="Comic Sans MS"/>
              </a:rPr>
              <a:t> </a:t>
            </a:r>
          </a:p>
          <a:p>
            <a:pPr marL="45720" indent="0">
              <a:buNone/>
            </a:pPr>
            <a:r>
              <a:rPr lang="en-US" sz="2800" dirty="0" smtClean="0">
                <a:cs typeface="Comic Sans MS"/>
              </a:rPr>
              <a:t>- Helps </a:t>
            </a:r>
            <a:r>
              <a:rPr lang="en-US" sz="2800" dirty="0">
                <a:cs typeface="Comic Sans MS"/>
              </a:rPr>
              <a:t>pupils to make sense of the number system at all stages; whole numbers, decimals and fractions. </a:t>
            </a:r>
          </a:p>
          <a:p>
            <a:pPr marL="45720" indent="0">
              <a:buNone/>
            </a:pPr>
            <a:r>
              <a:rPr lang="en-US" sz="2800" dirty="0" smtClean="0">
                <a:cs typeface="Comic Sans MS"/>
              </a:rPr>
              <a:t>- Helps </a:t>
            </a:r>
            <a:r>
              <a:rPr lang="en-US" sz="2800" dirty="0">
                <a:cs typeface="Comic Sans MS"/>
              </a:rPr>
              <a:t>them to calculate.</a:t>
            </a:r>
          </a:p>
          <a:p>
            <a:endParaRPr lang="en-US" sz="2800" dirty="0">
              <a:cs typeface="Comic Sans MS"/>
            </a:endParaRPr>
          </a:p>
          <a:p>
            <a:pPr marL="0" indent="0">
              <a:buNone/>
            </a:pPr>
            <a:r>
              <a:rPr lang="en-US" sz="2800" dirty="0">
                <a:cs typeface="Comic Sans MS"/>
              </a:rPr>
              <a:t>Cakes cost 25p each plus </a:t>
            </a:r>
            <a:r>
              <a:rPr lang="en-US" sz="2800" dirty="0">
                <a:cs typeface="Comic Sans MS"/>
              </a:rPr>
              <a:t>2</a:t>
            </a:r>
            <a:r>
              <a:rPr lang="en-US" sz="2800" dirty="0">
                <a:cs typeface="Comic Sans MS"/>
              </a:rPr>
              <a:t>0p for </a:t>
            </a:r>
            <a:r>
              <a:rPr lang="en-US" sz="2800" dirty="0" smtClean="0">
                <a:cs typeface="Comic Sans MS"/>
              </a:rPr>
              <a:t>the bag they are packaged in.</a:t>
            </a:r>
            <a:endParaRPr lang="en-US" sz="2800" dirty="0">
              <a:cs typeface="Comic Sans MS"/>
            </a:endParaRPr>
          </a:p>
          <a:p>
            <a:pPr marL="0" indent="0">
              <a:buNone/>
            </a:pPr>
            <a:r>
              <a:rPr lang="en-US" sz="2800" dirty="0">
                <a:cs typeface="Comic Sans MS"/>
              </a:rPr>
              <a:t>Jay paid £2.95 for a bag of cakes.</a:t>
            </a:r>
          </a:p>
          <a:p>
            <a:pPr marL="0" indent="0">
              <a:buNone/>
            </a:pPr>
            <a:r>
              <a:rPr lang="en-US" sz="2800" dirty="0">
                <a:cs typeface="Comic Sans MS"/>
              </a:rPr>
              <a:t>How many cakes did he buy?</a:t>
            </a:r>
          </a:p>
          <a:p>
            <a:pPr marL="0" indent="0">
              <a:buNone/>
            </a:pPr>
            <a:r>
              <a:rPr lang="en-US" sz="2800" dirty="0">
                <a:solidFill>
                  <a:srgbClr val="FF0000"/>
                </a:solidFill>
                <a:cs typeface="Comic Sans MS"/>
              </a:rPr>
              <a:t>Children can easily solve a problem like this when they are used to counting in 25s and have made the connection between 25 and 100.</a:t>
            </a:r>
            <a:endParaRPr lang="en-US" sz="2800" dirty="0">
              <a:solidFill>
                <a:srgbClr val="FF0000"/>
              </a:solidFill>
              <a:cs typeface="Comic Sans MS"/>
            </a:endParaRPr>
          </a:p>
        </p:txBody>
      </p:sp>
    </p:spTree>
    <p:extLst>
      <p:ext uri="{BB962C8B-B14F-4D97-AF65-F5344CB8AC3E}">
        <p14:creationId xmlns:p14="http://schemas.microsoft.com/office/powerpoint/2010/main" val="2019896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37879" y="2540040"/>
            <a:ext cx="3868658" cy="3913296"/>
          </a:xfrm>
          <a:prstGeom prst="rect">
            <a:avLst/>
          </a:prstGeom>
        </p:spPr>
      </p:pic>
      <p:sp>
        <p:nvSpPr>
          <p:cNvPr id="2" name="Title 1"/>
          <p:cNvSpPr>
            <a:spLocks noGrp="1"/>
          </p:cNvSpPr>
          <p:nvPr>
            <p:ph type="title"/>
          </p:nvPr>
        </p:nvSpPr>
        <p:spPr>
          <a:xfrm>
            <a:off x="1981200" y="274638"/>
            <a:ext cx="8229600" cy="418058"/>
          </a:xfrm>
        </p:spPr>
        <p:txBody>
          <a:bodyPr>
            <a:noAutofit/>
          </a:bodyPr>
          <a:lstStyle/>
          <a:p>
            <a:r>
              <a:rPr lang="en-US" sz="3600" b="1" dirty="0" smtClean="0">
                <a:cs typeface="Comic Sans MS"/>
              </a:rPr>
              <a:t>Fractions</a:t>
            </a:r>
            <a:endParaRPr lang="en-US" sz="3600" b="1" dirty="0">
              <a:cs typeface="Comic Sans MS"/>
            </a:endParaRPr>
          </a:p>
        </p:txBody>
      </p:sp>
      <p:sp>
        <p:nvSpPr>
          <p:cNvPr id="3" name="Content Placeholder 2"/>
          <p:cNvSpPr>
            <a:spLocks noGrp="1"/>
          </p:cNvSpPr>
          <p:nvPr>
            <p:ph idx="1"/>
          </p:nvPr>
        </p:nvSpPr>
        <p:spPr>
          <a:xfrm>
            <a:off x="1981200" y="764704"/>
            <a:ext cx="8229600" cy="5616624"/>
          </a:xfrm>
        </p:spPr>
        <p:txBody>
          <a:bodyPr>
            <a:normAutofit/>
          </a:bodyPr>
          <a:lstStyle/>
          <a:p>
            <a:pPr marL="0" indent="0">
              <a:buNone/>
            </a:pPr>
            <a:r>
              <a:rPr lang="en-US" sz="2800" dirty="0">
                <a:latin typeface="+mj-lt"/>
                <a:cs typeface="Comic Sans MS"/>
              </a:rPr>
              <a:t>Fractions have a very high profile within the Primary Curriculum.</a:t>
            </a:r>
          </a:p>
          <a:p>
            <a:pPr marL="0" indent="0">
              <a:buNone/>
            </a:pPr>
            <a:r>
              <a:rPr lang="en-US" sz="2800" dirty="0">
                <a:latin typeface="+mj-lt"/>
                <a:cs typeface="Comic Sans MS"/>
              </a:rPr>
              <a:t>Children begin to learn about fractions before they come into school. They have a great sense of fairness:</a:t>
            </a:r>
            <a:endParaRPr lang="en-US" sz="2800" dirty="0">
              <a:latin typeface="+mj-lt"/>
              <a:cs typeface="Comic Sans MS"/>
            </a:endParaRPr>
          </a:p>
        </p:txBody>
      </p:sp>
      <p:sp>
        <p:nvSpPr>
          <p:cNvPr id="6" name="Oval Callout 5"/>
          <p:cNvSpPr/>
          <p:nvPr/>
        </p:nvSpPr>
        <p:spPr>
          <a:xfrm>
            <a:off x="437879" y="2504192"/>
            <a:ext cx="3637732" cy="1620180"/>
          </a:xfrm>
          <a:prstGeom prst="wedgeEllipseCallout">
            <a:avLst>
              <a:gd name="adj1" fmla="val -7871"/>
              <a:gd name="adj2" fmla="val 667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Comic Sans MS"/>
                <a:cs typeface="Comic Sans MS"/>
              </a:rPr>
              <a:t>That is not half. </a:t>
            </a:r>
            <a:r>
              <a:rPr lang="en-US" sz="2400" dirty="0" smtClean="0">
                <a:latin typeface="Comic Sans MS"/>
                <a:cs typeface="Comic Sans MS"/>
              </a:rPr>
              <a:t>She </a:t>
            </a:r>
            <a:r>
              <a:rPr lang="en-US" sz="2400" dirty="0">
                <a:latin typeface="Comic Sans MS"/>
                <a:cs typeface="Comic Sans MS"/>
              </a:rPr>
              <a:t>has got more than me.</a:t>
            </a:r>
            <a:endParaRPr lang="en-US" sz="2400" dirty="0">
              <a:latin typeface="Comic Sans MS"/>
              <a:cs typeface="Comic Sans MS"/>
            </a:endParaRPr>
          </a:p>
        </p:txBody>
      </p:sp>
      <p:pic>
        <p:nvPicPr>
          <p:cNvPr id="7" name="Picture 6"/>
          <p:cNvPicPr>
            <a:picLocks noChangeAspect="1"/>
          </p:cNvPicPr>
          <p:nvPr/>
        </p:nvPicPr>
        <p:blipFill>
          <a:blip r:embed="rId3"/>
          <a:stretch>
            <a:fillRect/>
          </a:stretch>
        </p:blipFill>
        <p:spPr>
          <a:xfrm>
            <a:off x="8754806" y="3680697"/>
            <a:ext cx="2124654" cy="2700631"/>
          </a:xfrm>
          <a:prstGeom prst="rect">
            <a:avLst/>
          </a:prstGeom>
        </p:spPr>
      </p:pic>
      <p:sp>
        <p:nvSpPr>
          <p:cNvPr id="8" name="Oval Callout 7"/>
          <p:cNvSpPr/>
          <p:nvPr/>
        </p:nvSpPr>
        <p:spPr>
          <a:xfrm>
            <a:off x="5912253" y="2774222"/>
            <a:ext cx="1800200" cy="1080120"/>
          </a:xfrm>
          <a:prstGeom prst="wedgeEllipseCallout">
            <a:avLst>
              <a:gd name="adj1" fmla="val -30375"/>
              <a:gd name="adj2" fmla="val 1076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Comic Sans MS"/>
                <a:cs typeface="Comic Sans MS"/>
              </a:rPr>
              <a:t>I am 4.</a:t>
            </a:r>
            <a:endParaRPr lang="en-US" sz="2400" dirty="0">
              <a:latin typeface="Comic Sans MS"/>
              <a:cs typeface="Comic Sans MS"/>
            </a:endParaRPr>
          </a:p>
        </p:txBody>
      </p:sp>
      <p:sp>
        <p:nvSpPr>
          <p:cNvPr id="10" name="Oval Callout 9"/>
          <p:cNvSpPr/>
          <p:nvPr/>
        </p:nvSpPr>
        <p:spPr>
          <a:xfrm>
            <a:off x="9935906" y="2150858"/>
            <a:ext cx="2339752" cy="1800200"/>
          </a:xfrm>
          <a:prstGeom prst="wedgeEllipseCallout">
            <a:avLst>
              <a:gd name="adj1" fmla="val -46132"/>
              <a:gd name="adj2" fmla="val 511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Comic Sans MS"/>
                <a:cs typeface="Comic Sans MS"/>
              </a:rPr>
              <a:t>Well, I am older. I am 4 ½.</a:t>
            </a:r>
          </a:p>
          <a:p>
            <a:pPr algn="ctr"/>
            <a:endParaRPr lang="en-US" dirty="0"/>
          </a:p>
        </p:txBody>
      </p:sp>
      <p:pic>
        <p:nvPicPr>
          <p:cNvPr id="4" name="Picture 3"/>
          <p:cNvPicPr>
            <a:picLocks noChangeAspect="1"/>
          </p:cNvPicPr>
          <p:nvPr/>
        </p:nvPicPr>
        <p:blipFill>
          <a:blip r:embed="rId4"/>
          <a:stretch>
            <a:fillRect/>
          </a:stretch>
        </p:blipFill>
        <p:spPr>
          <a:xfrm>
            <a:off x="5435296" y="4447753"/>
            <a:ext cx="1095375" cy="1933575"/>
          </a:xfrm>
          <a:prstGeom prst="rect">
            <a:avLst/>
          </a:prstGeom>
        </p:spPr>
      </p:pic>
    </p:spTree>
    <p:extLst>
      <p:ext uri="{BB962C8B-B14F-4D97-AF65-F5344CB8AC3E}">
        <p14:creationId xmlns:p14="http://schemas.microsoft.com/office/powerpoint/2010/main" val="1523056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116632"/>
            <a:ext cx="9946217" cy="6624736"/>
          </a:xfrm>
        </p:spPr>
        <p:txBody>
          <a:bodyPr>
            <a:normAutofit/>
          </a:bodyPr>
          <a:lstStyle/>
          <a:p>
            <a:pPr marL="0" indent="0">
              <a:buNone/>
            </a:pPr>
            <a:endParaRPr lang="en-US" sz="2800" dirty="0" smtClean="0">
              <a:latin typeface="Comic Sans MS" panose="030F0702030302020204" pitchFamily="66" charset="0"/>
            </a:endParaRPr>
          </a:p>
          <a:p>
            <a:pPr marL="0" indent="0">
              <a:buNone/>
            </a:pPr>
            <a:r>
              <a:rPr lang="en-US" sz="2800" dirty="0" smtClean="0"/>
              <a:t>What </a:t>
            </a:r>
            <a:r>
              <a:rPr lang="en-US" sz="2800" dirty="0"/>
              <a:t>basic skills will really support children’s success with fractions?</a:t>
            </a:r>
          </a:p>
          <a:p>
            <a:pPr marL="0" indent="0">
              <a:buNone/>
            </a:pPr>
            <a:endParaRPr lang="en-US" sz="2800" dirty="0"/>
          </a:p>
          <a:p>
            <a:pPr marL="0" indent="0">
              <a:buNone/>
            </a:pPr>
            <a:endParaRPr lang="en-US" sz="2800" dirty="0"/>
          </a:p>
          <a:p>
            <a:r>
              <a:rPr lang="en-US" sz="2800" dirty="0"/>
              <a:t>Times tables</a:t>
            </a:r>
          </a:p>
          <a:p>
            <a:r>
              <a:rPr lang="en-US" sz="2800" dirty="0"/>
              <a:t>Knowing common multiples and factors</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p:txBody>
      </p:sp>
    </p:spTree>
    <p:extLst>
      <p:ext uri="{BB962C8B-B14F-4D97-AF65-F5344CB8AC3E}">
        <p14:creationId xmlns:p14="http://schemas.microsoft.com/office/powerpoint/2010/main" val="688872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Think about how tables knowledge can support work in fractions</a:t>
            </a:r>
            <a:endParaRPr lang="en-GB" sz="3600" dirty="0"/>
          </a:p>
        </p:txBody>
      </p:sp>
      <p:sp>
        <p:nvSpPr>
          <p:cNvPr id="3" name="Content Placeholder 2"/>
          <p:cNvSpPr>
            <a:spLocks noGrp="1"/>
          </p:cNvSpPr>
          <p:nvPr>
            <p:ph idx="1"/>
          </p:nvPr>
        </p:nvSpPr>
        <p:spPr>
          <a:xfrm>
            <a:off x="1240971" y="1100628"/>
            <a:ext cx="8815469" cy="4416604"/>
          </a:xfrm>
        </p:spPr>
        <p:txBody>
          <a:bodyPr/>
          <a:lstStyle/>
          <a:p>
            <a:pPr marL="0" indent="0">
              <a:buNone/>
            </a:pPr>
            <a:r>
              <a:rPr lang="en-US" dirty="0" smtClean="0">
                <a:latin typeface="+mj-lt"/>
              </a:rPr>
              <a:t>  </a:t>
            </a:r>
          </a:p>
          <a:p>
            <a:pPr marL="0" indent="0">
              <a:buNone/>
            </a:pPr>
            <a:endParaRPr lang="en-US" dirty="0">
              <a:latin typeface="+mj-lt"/>
            </a:endParaRPr>
          </a:p>
          <a:p>
            <a:pPr marL="0" indent="0">
              <a:buNone/>
            </a:pPr>
            <a:endParaRPr lang="en-US" sz="2800" dirty="0" smtClean="0">
              <a:latin typeface="+mj-lt"/>
            </a:endParaRPr>
          </a:p>
          <a:p>
            <a:pPr marL="0" indent="0">
              <a:buNone/>
            </a:pPr>
            <a:r>
              <a:rPr lang="en-US" sz="2800" dirty="0" smtClean="0">
                <a:latin typeface="+mj-lt"/>
              </a:rPr>
              <a:t>6/7 </a:t>
            </a:r>
            <a:r>
              <a:rPr lang="en-US" sz="2800" dirty="0">
                <a:latin typeface="+mj-lt"/>
              </a:rPr>
              <a:t>– 3/8</a:t>
            </a:r>
          </a:p>
          <a:p>
            <a:pPr marL="0" indent="0">
              <a:buNone/>
            </a:pPr>
            <a:endParaRPr lang="en-US" sz="2800" dirty="0">
              <a:latin typeface="+mj-lt"/>
            </a:endParaRPr>
          </a:p>
          <a:p>
            <a:pPr marL="0" indent="0">
              <a:buNone/>
            </a:pPr>
            <a:r>
              <a:rPr lang="en-US" sz="2800" dirty="0">
                <a:latin typeface="+mj-lt"/>
              </a:rPr>
              <a:t>A child who is confident with the 7 and 8 times tables will be more successful here.</a:t>
            </a:r>
            <a:endParaRPr lang="en-GB" sz="2800" dirty="0">
              <a:latin typeface="+mj-lt"/>
            </a:endParaRPr>
          </a:p>
        </p:txBody>
      </p:sp>
    </p:spTree>
    <p:extLst>
      <p:ext uri="{BB962C8B-B14F-4D97-AF65-F5344CB8AC3E}">
        <p14:creationId xmlns:p14="http://schemas.microsoft.com/office/powerpoint/2010/main" val="3172836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74638"/>
            <a:ext cx="8856984" cy="1143000"/>
          </a:xfrm>
        </p:spPr>
        <p:txBody>
          <a:bodyPr>
            <a:noAutofit/>
          </a:bodyPr>
          <a:lstStyle/>
          <a:p>
            <a:r>
              <a:rPr lang="en-GB" sz="3600" dirty="0">
                <a:latin typeface="Comic Sans MS" panose="030F0702030302020204" pitchFamily="66" charset="0"/>
              </a:rPr>
              <a:t>Times table knowledge also supports work with shape</a:t>
            </a:r>
            <a:endParaRPr lang="en-GB" sz="3600" dirty="0">
              <a:latin typeface="Comic Sans MS" panose="030F0702030302020204" pitchFamily="66" charset="0"/>
            </a:endParaRPr>
          </a:p>
        </p:txBody>
      </p:sp>
      <p:sp>
        <p:nvSpPr>
          <p:cNvPr id="3" name="Content Placeholder 2"/>
          <p:cNvSpPr>
            <a:spLocks noGrp="1"/>
          </p:cNvSpPr>
          <p:nvPr>
            <p:ph idx="1"/>
          </p:nvPr>
        </p:nvSpPr>
        <p:spPr>
          <a:xfrm>
            <a:off x="1703512" y="1628800"/>
            <a:ext cx="8712968" cy="4824536"/>
          </a:xfrm>
        </p:spPr>
        <p:txBody>
          <a:bodyPr/>
          <a:lstStyle/>
          <a:p>
            <a:pPr marL="0" indent="0">
              <a:buNone/>
            </a:pPr>
            <a:r>
              <a:rPr lang="en-GB" sz="2800" dirty="0">
                <a:latin typeface="Comic Sans MS" panose="030F0702030302020204" pitchFamily="66" charset="0"/>
              </a:rPr>
              <a:t>A regular hexagon has a perimeter of 42cm.</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What is the length of each side</a:t>
            </a:r>
            <a:r>
              <a:rPr lang="en-GB" dirty="0" smtClean="0"/>
              <a:t>?</a:t>
            </a:r>
            <a:endParaRPr lang="en-GB" dirty="0"/>
          </a:p>
        </p:txBody>
      </p:sp>
      <p:sp>
        <p:nvSpPr>
          <p:cNvPr id="4" name="Hexagon 3"/>
          <p:cNvSpPr/>
          <p:nvPr/>
        </p:nvSpPr>
        <p:spPr>
          <a:xfrm>
            <a:off x="7104112" y="3573016"/>
            <a:ext cx="2808312" cy="259228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3071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7503" y="777240"/>
            <a:ext cx="9872871" cy="4038600"/>
          </a:xfrm>
        </p:spPr>
        <p:txBody>
          <a:bodyPr/>
          <a:lstStyle/>
          <a:p>
            <a:pPr marL="45720" indent="0" algn="ctr">
              <a:buNone/>
            </a:pPr>
            <a:r>
              <a:rPr lang="en-GB" sz="3200" dirty="0" smtClean="0">
                <a:latin typeface="Comic Sans MS" panose="030F0702030302020204" pitchFamily="66" charset="0"/>
              </a:rPr>
              <a:t>It </a:t>
            </a:r>
            <a:r>
              <a:rPr lang="en-GB" sz="3200" dirty="0">
                <a:latin typeface="Comic Sans MS" panose="030F0702030302020204" pitchFamily="66" charset="0"/>
              </a:rPr>
              <a:t>is crucial that children can explain their thinking using the appropriate vocabulary. </a:t>
            </a:r>
            <a:r>
              <a:rPr lang="en-GB" sz="3200" dirty="0">
                <a:latin typeface="Comic Sans MS" panose="030F0702030302020204" pitchFamily="66" charset="0"/>
              </a:rPr>
              <a:t>This not only embeds their own learning but supports the learning of others through hearing quality explanation.</a:t>
            </a:r>
            <a:endParaRPr lang="en-GB" sz="3200" dirty="0">
              <a:latin typeface="Comic Sans MS" panose="030F0702030302020204" pitchFamily="66" charset="0"/>
            </a:endParaRPr>
          </a:p>
        </p:txBody>
      </p:sp>
      <p:sp>
        <p:nvSpPr>
          <p:cNvPr id="4" name="AutoShape 4" descr="Image result for children explaining clip art"/>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children explaining clip art"/>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67328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lstStyle/>
          <a:p>
            <a:pPr algn="ctr"/>
            <a:r>
              <a:rPr lang="en-US" sz="2800" dirty="0">
                <a:latin typeface="Comic Sans MS" panose="030F0702030302020204" pitchFamily="66" charset="0"/>
              </a:rPr>
              <a:t>Venn Diagram</a:t>
            </a:r>
            <a:endParaRPr lang="en-GB" sz="2800" dirty="0">
              <a:latin typeface="Comic Sans MS" panose="030F0702030302020204" pitchFamily="66" charset="0"/>
            </a:endParaRPr>
          </a:p>
        </p:txBody>
      </p:sp>
      <p:sp>
        <p:nvSpPr>
          <p:cNvPr id="4" name="Oval 3"/>
          <p:cNvSpPr/>
          <p:nvPr/>
        </p:nvSpPr>
        <p:spPr>
          <a:xfrm>
            <a:off x="1775520" y="2132856"/>
            <a:ext cx="3024336" cy="3600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4112" y="1988841"/>
            <a:ext cx="3312368" cy="363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49175" y="1123399"/>
            <a:ext cx="2841625" cy="514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50126" y="963478"/>
            <a:ext cx="9144000" cy="5632311"/>
          </a:xfrm>
          <a:prstGeom prst="rect">
            <a:avLst/>
          </a:prstGeom>
          <a:noFill/>
        </p:spPr>
        <p:txBody>
          <a:bodyPr wrap="square" rtlCol="0">
            <a:spAutoFit/>
          </a:bodyPr>
          <a:lstStyle/>
          <a:p>
            <a:r>
              <a:rPr lang="en-US" sz="2400" dirty="0">
                <a:latin typeface="Comic Sans MS" panose="030F0702030302020204" pitchFamily="66" charset="0"/>
              </a:rPr>
              <a:t>Prime numbers                                           Square numbers</a:t>
            </a:r>
          </a:p>
          <a:p>
            <a:r>
              <a:rPr lang="en-US" sz="2400" dirty="0">
                <a:latin typeface="Comic Sans MS" panose="030F0702030302020204" pitchFamily="66" charset="0"/>
              </a:rPr>
              <a:t> </a:t>
            </a:r>
            <a:r>
              <a:rPr lang="en-US" sz="2400" dirty="0">
                <a:latin typeface="Comic Sans MS" panose="030F0702030302020204" pitchFamily="66" charset="0"/>
              </a:rPr>
              <a:t>                                 Even numbers</a:t>
            </a: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smtClean="0">
              <a:latin typeface="Comic Sans MS" panose="030F0702030302020204" pitchFamily="66" charset="0"/>
            </a:endParaRPr>
          </a:p>
          <a:p>
            <a:endParaRPr lang="en-US" sz="2400" dirty="0" smtClean="0">
              <a:latin typeface="Comic Sans MS" panose="030F0702030302020204" pitchFamily="66" charset="0"/>
            </a:endParaRPr>
          </a:p>
          <a:p>
            <a:r>
              <a:rPr lang="en-US" sz="2400" dirty="0" smtClean="0">
                <a:latin typeface="Comic Sans MS" panose="030F0702030302020204" pitchFamily="66" charset="0"/>
              </a:rPr>
              <a:t>Tom </a:t>
            </a:r>
            <a:r>
              <a:rPr lang="en-US" sz="2400" dirty="0">
                <a:latin typeface="Comic Sans MS" panose="030F0702030302020204" pitchFamily="66" charset="0"/>
              </a:rPr>
              <a:t>said that he could put any number you gave him in one of the segments. </a:t>
            </a:r>
            <a:r>
              <a:rPr lang="en-US" sz="2400" dirty="0">
                <a:latin typeface="Comic Sans MS" panose="030F0702030302020204" pitchFamily="66" charset="0"/>
              </a:rPr>
              <a:t>Is Tom correct? </a:t>
            </a:r>
            <a:endParaRPr lang="en-GB" sz="2400" dirty="0">
              <a:latin typeface="Comic Sans MS" panose="030F0702030302020204" pitchFamily="66" charset="0"/>
            </a:endParaRPr>
          </a:p>
        </p:txBody>
      </p:sp>
    </p:spTree>
    <p:extLst>
      <p:ext uri="{BB962C8B-B14F-4D97-AF65-F5344CB8AC3E}">
        <p14:creationId xmlns:p14="http://schemas.microsoft.com/office/powerpoint/2010/main" val="250154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337750"/>
            <a:ext cx="8640960" cy="6259601"/>
          </a:xfrm>
        </p:spPr>
        <p:txBody>
          <a:bodyPr/>
          <a:lstStyle/>
          <a:p>
            <a:pPr marL="0" indent="0">
              <a:buNone/>
            </a:pPr>
            <a:r>
              <a:rPr lang="en-GB" sz="3600" dirty="0">
                <a:latin typeface="Calibri" panose="020F0502020204030204" pitchFamily="34" charset="0"/>
              </a:rPr>
              <a:t>Research suggests that as many as 60% of adults would rather clean the toilet than work out a maths problem.</a:t>
            </a:r>
          </a:p>
          <a:p>
            <a:pPr marL="0" indent="0">
              <a:buNone/>
            </a:pPr>
            <a:endParaRPr lang="en-GB" sz="3600" dirty="0">
              <a:latin typeface="Calibri" panose="020F0502020204030204" pitchFamily="34" charset="0"/>
            </a:endParaRPr>
          </a:p>
          <a:p>
            <a:pPr marL="0" indent="0">
              <a:buNone/>
            </a:pPr>
            <a:endParaRPr lang="en-GB" sz="3600" dirty="0" smtClean="0">
              <a:latin typeface="Calibri" panose="020F0502020204030204" pitchFamily="34" charset="0"/>
            </a:endParaRPr>
          </a:p>
          <a:p>
            <a:pPr marL="0" indent="0">
              <a:buNone/>
            </a:pPr>
            <a:r>
              <a:rPr lang="en-GB" sz="3600" dirty="0" smtClean="0">
                <a:latin typeface="Calibri" panose="020F0502020204030204" pitchFamily="34" charset="0"/>
              </a:rPr>
              <a:t>An </a:t>
            </a:r>
            <a:r>
              <a:rPr lang="en-GB" sz="3600" dirty="0">
                <a:latin typeface="Calibri" panose="020F0502020204030204" pitchFamily="34" charset="0"/>
              </a:rPr>
              <a:t>even larger percentage say: </a:t>
            </a:r>
          </a:p>
          <a:p>
            <a:pPr marL="0" indent="0">
              <a:buNone/>
            </a:pP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2" name="Oval Callout 1"/>
          <p:cNvSpPr/>
          <p:nvPr/>
        </p:nvSpPr>
        <p:spPr>
          <a:xfrm>
            <a:off x="8178831" y="1715530"/>
            <a:ext cx="3456384" cy="24482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Comic Sans MS"/>
                <a:cs typeface="Comic Sans MS"/>
              </a:rPr>
              <a:t>I was never any good at maths.</a:t>
            </a:r>
          </a:p>
        </p:txBody>
      </p:sp>
    </p:spTree>
    <p:extLst>
      <p:ext uri="{BB962C8B-B14F-4D97-AF65-F5344CB8AC3E}">
        <p14:creationId xmlns:p14="http://schemas.microsoft.com/office/powerpoint/2010/main" val="481479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103" y="526015"/>
            <a:ext cx="8697144" cy="4525963"/>
          </a:xfrm>
        </p:spPr>
        <p:txBody>
          <a:bodyPr>
            <a:normAutofit/>
          </a:bodyPr>
          <a:lstStyle/>
          <a:p>
            <a:pPr marL="45720" indent="0">
              <a:buNone/>
            </a:pPr>
            <a:r>
              <a:rPr lang="en-US" sz="2400" dirty="0" smtClean="0">
                <a:latin typeface="Comic Sans MS"/>
                <a:cs typeface="Comic Sans MS"/>
              </a:rPr>
              <a:t>Expectations of vocabulary related to previous slide:</a:t>
            </a:r>
          </a:p>
          <a:p>
            <a:r>
              <a:rPr lang="en-US" sz="2400" dirty="0" smtClean="0">
                <a:latin typeface="Comic Sans MS"/>
                <a:cs typeface="Comic Sans MS"/>
              </a:rPr>
              <a:t>Even </a:t>
            </a:r>
            <a:r>
              <a:rPr lang="en-US" sz="2400" dirty="0">
                <a:latin typeface="Comic Sans MS"/>
                <a:cs typeface="Comic Sans MS"/>
              </a:rPr>
              <a:t>numbers      </a:t>
            </a:r>
          </a:p>
          <a:p>
            <a:r>
              <a:rPr lang="en-US" sz="2400" dirty="0">
                <a:latin typeface="Comic Sans MS"/>
                <a:cs typeface="Comic Sans MS"/>
              </a:rPr>
              <a:t>Odd numbers        </a:t>
            </a:r>
            <a:endParaRPr lang="en-US" sz="2400" dirty="0" smtClean="0">
              <a:latin typeface="Comic Sans MS"/>
              <a:cs typeface="Comic Sans MS"/>
            </a:endParaRPr>
          </a:p>
          <a:p>
            <a:r>
              <a:rPr lang="en-US" sz="2400" dirty="0" smtClean="0">
                <a:latin typeface="Comic Sans MS"/>
                <a:cs typeface="Comic Sans MS"/>
              </a:rPr>
              <a:t>Prime </a:t>
            </a:r>
            <a:r>
              <a:rPr lang="en-US" sz="2400" dirty="0">
                <a:latin typeface="Comic Sans MS"/>
                <a:cs typeface="Comic Sans MS"/>
              </a:rPr>
              <a:t>numbers</a:t>
            </a:r>
          </a:p>
          <a:p>
            <a:r>
              <a:rPr lang="en-US" sz="2400" dirty="0">
                <a:latin typeface="Comic Sans MS"/>
                <a:cs typeface="Comic Sans MS"/>
              </a:rPr>
              <a:t>Square </a:t>
            </a:r>
            <a:r>
              <a:rPr lang="en-US" sz="2400" dirty="0" smtClean="0">
                <a:latin typeface="Comic Sans MS"/>
                <a:cs typeface="Comic Sans MS"/>
              </a:rPr>
              <a:t>numbers</a:t>
            </a:r>
            <a:endParaRPr lang="en-US" sz="2400" dirty="0">
              <a:latin typeface="Comic Sans MS"/>
              <a:cs typeface="Comic Sans MS"/>
            </a:endParaRPr>
          </a:p>
        </p:txBody>
      </p:sp>
      <p:sp>
        <p:nvSpPr>
          <p:cNvPr id="4" name="Oval Callout 3"/>
          <p:cNvSpPr/>
          <p:nvPr/>
        </p:nvSpPr>
        <p:spPr>
          <a:xfrm>
            <a:off x="8450559" y="549274"/>
            <a:ext cx="3301455" cy="34087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omic Sans MS"/>
                <a:cs typeface="Comic Sans MS"/>
              </a:rPr>
              <a:t>I know that 2 is the only even prime number but all even numbers will be able to go in the diagram either as square numbers or just even numbers.</a:t>
            </a:r>
            <a:endParaRPr lang="en-US" dirty="0">
              <a:latin typeface="Comic Sans MS"/>
              <a:cs typeface="Comic Sans MS"/>
            </a:endParaRPr>
          </a:p>
        </p:txBody>
      </p:sp>
      <p:sp>
        <p:nvSpPr>
          <p:cNvPr id="5" name="Oval Callout 4"/>
          <p:cNvSpPr/>
          <p:nvPr/>
        </p:nvSpPr>
        <p:spPr>
          <a:xfrm>
            <a:off x="350695" y="2994334"/>
            <a:ext cx="2928082" cy="3328089"/>
          </a:xfrm>
          <a:prstGeom prst="wedgeEllipseCallout">
            <a:avLst>
              <a:gd name="adj1" fmla="val 45428"/>
              <a:gd name="adj2" fmla="val 941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Comic Sans MS"/>
                <a:cs typeface="Comic Sans MS"/>
              </a:rPr>
              <a:t>I know 49 goes into this section because it is an odd square number but other odd </a:t>
            </a:r>
            <a:r>
              <a:rPr lang="en-US" sz="1600" dirty="0" smtClean="0">
                <a:latin typeface="Comic Sans MS"/>
                <a:cs typeface="Comic Sans MS"/>
              </a:rPr>
              <a:t>numbers </a:t>
            </a:r>
            <a:r>
              <a:rPr lang="en-US" sz="1600" dirty="0">
                <a:latin typeface="Comic Sans MS"/>
                <a:cs typeface="Comic Sans MS"/>
              </a:rPr>
              <a:t>if they are not prime or square cannot go in the diagram so Tom is wrong.</a:t>
            </a:r>
            <a:endParaRPr lang="en-US" sz="1600" dirty="0">
              <a:latin typeface="Comic Sans MS"/>
              <a:cs typeface="Comic Sans MS"/>
            </a:endParaRPr>
          </a:p>
        </p:txBody>
      </p:sp>
      <p:sp>
        <p:nvSpPr>
          <p:cNvPr id="6" name="Oval Callout 5"/>
          <p:cNvSpPr/>
          <p:nvPr/>
        </p:nvSpPr>
        <p:spPr>
          <a:xfrm>
            <a:off x="3852220" y="1357906"/>
            <a:ext cx="4486274" cy="4246059"/>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Comic Sans MS"/>
                <a:cs typeface="Comic Sans MS"/>
              </a:rPr>
              <a:t>I know the numbers that go outside of the diagram are any odd number that is not prime and not square</a:t>
            </a:r>
            <a:r>
              <a:rPr lang="en-US" sz="2800" dirty="0" smtClean="0">
                <a:latin typeface="Comic Sans MS"/>
                <a:cs typeface="Comic Sans MS"/>
              </a:rPr>
              <a:t>. For example, 15.</a:t>
            </a:r>
            <a:endParaRPr lang="en-US" sz="2800" dirty="0">
              <a:latin typeface="Comic Sans MS"/>
              <a:cs typeface="Comic Sans MS"/>
            </a:endParaRPr>
          </a:p>
        </p:txBody>
      </p:sp>
      <p:sp>
        <p:nvSpPr>
          <p:cNvPr id="2" name="TextBox 1"/>
          <p:cNvSpPr txBox="1"/>
          <p:nvPr/>
        </p:nvSpPr>
        <p:spPr>
          <a:xfrm>
            <a:off x="7443016" y="5591481"/>
            <a:ext cx="4024628" cy="1077218"/>
          </a:xfrm>
          <a:prstGeom prst="rect">
            <a:avLst/>
          </a:prstGeom>
          <a:noFill/>
        </p:spPr>
        <p:txBody>
          <a:bodyPr wrap="none" rtlCol="0">
            <a:spAutoFit/>
          </a:bodyPr>
          <a:lstStyle/>
          <a:p>
            <a:r>
              <a:rPr lang="en-GB" sz="3200" dirty="0" smtClean="0"/>
              <a:t>Examples of children’s </a:t>
            </a:r>
          </a:p>
          <a:p>
            <a:r>
              <a:rPr lang="en-GB" sz="3200" dirty="0"/>
              <a:t>r</a:t>
            </a:r>
            <a:r>
              <a:rPr lang="en-GB" sz="3200" dirty="0" smtClean="0"/>
              <a:t>easoning above.</a:t>
            </a:r>
            <a:endParaRPr lang="en-GB" sz="3200" dirty="0"/>
          </a:p>
        </p:txBody>
      </p:sp>
    </p:spTree>
    <p:extLst>
      <p:ext uri="{BB962C8B-B14F-4D97-AF65-F5344CB8AC3E}">
        <p14:creationId xmlns:p14="http://schemas.microsoft.com/office/powerpoint/2010/main" val="2212936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609599"/>
            <a:ext cx="11273245" cy="5399315"/>
          </a:xfrm>
        </p:spPr>
        <p:txBody>
          <a:bodyPr>
            <a:normAutofit fontScale="90000"/>
          </a:bodyPr>
          <a:lstStyle/>
          <a:p>
            <a:r>
              <a:rPr lang="en-GB" dirty="0" smtClean="0"/>
              <a:t>The government assess Key Stage Two mathematics when pupils are in Year 6. The SATs take place in May and out of the 6 tests to be completed, 3 are mathematical:</a:t>
            </a:r>
            <a:br>
              <a:rPr lang="en-GB" dirty="0" smtClean="0"/>
            </a:br>
            <a:r>
              <a:rPr lang="en-GB" dirty="0" smtClean="0"/>
              <a:t>1 x arithmetic</a:t>
            </a:r>
            <a:br>
              <a:rPr lang="en-GB" dirty="0" smtClean="0"/>
            </a:br>
            <a:r>
              <a:rPr lang="en-GB" dirty="0" smtClean="0"/>
              <a:t>2 x reasoning.</a:t>
            </a:r>
            <a:br>
              <a:rPr lang="en-GB" dirty="0" smtClean="0"/>
            </a:br>
            <a:r>
              <a:rPr lang="en-GB" dirty="0" smtClean="0"/>
              <a:t/>
            </a:r>
            <a:br>
              <a:rPr lang="en-GB" dirty="0" smtClean="0"/>
            </a:br>
            <a:r>
              <a:rPr lang="en-GB" dirty="0" smtClean="0"/>
              <a:t>Last year’s SATs showed that 12% of questions pertained to the Y3 curriculum, 19% Y4, 23% Y5 and 46% Y6.</a:t>
            </a:r>
            <a:endParaRPr lang="en-GB" dirty="0"/>
          </a:p>
        </p:txBody>
      </p:sp>
    </p:spTree>
    <p:extLst>
      <p:ext uri="{BB962C8B-B14F-4D97-AF65-F5344CB8AC3E}">
        <p14:creationId xmlns:p14="http://schemas.microsoft.com/office/powerpoint/2010/main" val="410519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580850"/>
            <a:ext cx="9601200" cy="451116"/>
          </a:xfrm>
        </p:spPr>
        <p:txBody>
          <a:bodyPr>
            <a:noAutofit/>
          </a:bodyPr>
          <a:lstStyle/>
          <a:p>
            <a:r>
              <a:rPr lang="en-US" dirty="0" smtClean="0">
                <a:latin typeface="+mn-lt"/>
                <a:cs typeface="Comic Sans MS"/>
              </a:rPr>
              <a:t>What </a:t>
            </a:r>
            <a:r>
              <a:rPr lang="en-US" dirty="0" smtClean="0">
                <a:latin typeface="+mn-lt"/>
                <a:cs typeface="Comic Sans MS"/>
              </a:rPr>
              <a:t>skills </a:t>
            </a:r>
            <a:r>
              <a:rPr lang="en-US" dirty="0" smtClean="0">
                <a:latin typeface="+mn-lt"/>
                <a:cs typeface="Comic Sans MS"/>
              </a:rPr>
              <a:t>have we looked at </a:t>
            </a:r>
            <a:r>
              <a:rPr lang="en-US" dirty="0" smtClean="0">
                <a:latin typeface="+mn-lt"/>
                <a:cs typeface="Comic Sans MS"/>
              </a:rPr>
              <a:t>so far</a:t>
            </a:r>
            <a:r>
              <a:rPr lang="en-US" dirty="0" smtClean="0">
                <a:latin typeface="+mn-lt"/>
                <a:cs typeface="Comic Sans MS"/>
              </a:rPr>
              <a:t>?</a:t>
            </a:r>
            <a:endParaRPr lang="en-US" dirty="0">
              <a:latin typeface="+mn-lt"/>
              <a:cs typeface="Comic Sans MS"/>
            </a:endParaRPr>
          </a:p>
        </p:txBody>
      </p:sp>
      <p:sp>
        <p:nvSpPr>
          <p:cNvPr id="3" name="Content Placeholder 2"/>
          <p:cNvSpPr>
            <a:spLocks noGrp="1"/>
          </p:cNvSpPr>
          <p:nvPr>
            <p:ph idx="1"/>
          </p:nvPr>
        </p:nvSpPr>
        <p:spPr>
          <a:xfrm>
            <a:off x="718457" y="1195778"/>
            <a:ext cx="9721472" cy="6453336"/>
          </a:xfrm>
        </p:spPr>
        <p:txBody>
          <a:bodyPr>
            <a:normAutofit/>
          </a:bodyPr>
          <a:lstStyle/>
          <a:p>
            <a:r>
              <a:rPr lang="en-US" sz="2000" dirty="0">
                <a:latin typeface="+mj-lt"/>
                <a:cs typeface="Comic Sans MS"/>
              </a:rPr>
              <a:t>Understanding odd and even numbers</a:t>
            </a:r>
          </a:p>
          <a:p>
            <a:r>
              <a:rPr lang="en-US" sz="2000" dirty="0">
                <a:latin typeface="+mj-lt"/>
                <a:cs typeface="Comic Sans MS"/>
              </a:rPr>
              <a:t>Halving and doubling</a:t>
            </a:r>
          </a:p>
          <a:p>
            <a:r>
              <a:rPr lang="en-US" sz="2000" dirty="0">
                <a:latin typeface="+mj-lt"/>
                <a:cs typeface="Comic Sans MS"/>
              </a:rPr>
              <a:t>Knowing and using number bonds to aid calculation</a:t>
            </a:r>
          </a:p>
          <a:p>
            <a:r>
              <a:rPr lang="en-US" sz="2000" dirty="0">
                <a:latin typeface="+mj-lt"/>
                <a:cs typeface="Comic Sans MS"/>
              </a:rPr>
              <a:t>Partitioning numbers to support calculation</a:t>
            </a:r>
          </a:p>
          <a:p>
            <a:r>
              <a:rPr lang="en-US" sz="2000" dirty="0">
                <a:latin typeface="+mj-lt"/>
                <a:cs typeface="Comic Sans MS"/>
              </a:rPr>
              <a:t>Adding and subtracting multiples of ten</a:t>
            </a:r>
          </a:p>
          <a:p>
            <a:r>
              <a:rPr lang="en-US" sz="2000" dirty="0">
                <a:latin typeface="+mj-lt"/>
                <a:cs typeface="Comic Sans MS"/>
              </a:rPr>
              <a:t>Subtracting single digit numbers from multiples of 10</a:t>
            </a:r>
          </a:p>
          <a:p>
            <a:r>
              <a:rPr lang="en-US" sz="2000" dirty="0">
                <a:latin typeface="+mj-lt"/>
                <a:cs typeface="Comic Sans MS"/>
              </a:rPr>
              <a:t>Using mathematical vocabulary </a:t>
            </a:r>
          </a:p>
          <a:p>
            <a:r>
              <a:rPr lang="en-US" sz="2000" dirty="0">
                <a:latin typeface="+mj-lt"/>
                <a:cs typeface="Comic Sans MS"/>
              </a:rPr>
              <a:t>Knowing square numbers</a:t>
            </a:r>
          </a:p>
          <a:p>
            <a:r>
              <a:rPr lang="en-US" sz="2000" dirty="0">
                <a:latin typeface="+mj-lt"/>
                <a:cs typeface="Comic Sans MS"/>
              </a:rPr>
              <a:t>Effect of dividing by one and </a:t>
            </a:r>
            <a:r>
              <a:rPr lang="en-US" sz="2000" dirty="0" smtClean="0">
                <a:latin typeface="+mj-lt"/>
                <a:cs typeface="Comic Sans MS"/>
              </a:rPr>
              <a:t>the </a:t>
            </a:r>
            <a:r>
              <a:rPr lang="en-US" sz="2000" dirty="0">
                <a:latin typeface="+mj-lt"/>
                <a:cs typeface="Comic Sans MS"/>
              </a:rPr>
              <a:t>same number</a:t>
            </a:r>
          </a:p>
          <a:p>
            <a:r>
              <a:rPr lang="en-US" sz="2000" dirty="0">
                <a:latin typeface="+mj-lt"/>
                <a:cs typeface="Comic Sans MS"/>
              </a:rPr>
              <a:t>Times tables</a:t>
            </a:r>
          </a:p>
          <a:p>
            <a:r>
              <a:rPr lang="en-US" sz="2000" dirty="0">
                <a:latin typeface="+mj-lt"/>
                <a:cs typeface="Comic Sans MS"/>
              </a:rPr>
              <a:t>Using factors and multiples</a:t>
            </a:r>
          </a:p>
          <a:p>
            <a:pPr marL="0" indent="0">
              <a:buNone/>
            </a:pPr>
            <a:endParaRPr lang="en-US" sz="2800" dirty="0">
              <a:latin typeface="Comic Sans MS"/>
              <a:cs typeface="Comic Sans MS"/>
            </a:endParaRPr>
          </a:p>
        </p:txBody>
      </p:sp>
      <p:sp>
        <p:nvSpPr>
          <p:cNvPr id="4" name="Oval Callout 3"/>
          <p:cNvSpPr/>
          <p:nvPr/>
        </p:nvSpPr>
        <p:spPr>
          <a:xfrm>
            <a:off x="7343880" y="1993383"/>
            <a:ext cx="4360440" cy="4093907"/>
          </a:xfrm>
          <a:prstGeom prst="wedgeEllipseCallout">
            <a:avLst>
              <a:gd name="adj1" fmla="val -80449"/>
              <a:gd name="adj2" fmla="val 455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Comic Sans MS"/>
                <a:cs typeface="Comic Sans MS"/>
              </a:rPr>
              <a:t>Your support with learning </a:t>
            </a:r>
            <a:r>
              <a:rPr lang="en-US" sz="2800" dirty="0" smtClean="0">
                <a:latin typeface="Comic Sans MS"/>
                <a:cs typeface="Comic Sans MS"/>
              </a:rPr>
              <a:t>these skills </a:t>
            </a:r>
            <a:r>
              <a:rPr lang="en-US" sz="2800" dirty="0">
                <a:latin typeface="Comic Sans MS"/>
                <a:cs typeface="Comic Sans MS"/>
              </a:rPr>
              <a:t>is </a:t>
            </a:r>
            <a:r>
              <a:rPr lang="en-US" sz="2800" dirty="0" smtClean="0">
                <a:latin typeface="Comic Sans MS"/>
                <a:cs typeface="Comic Sans MS"/>
              </a:rPr>
              <a:t>invaluable for your child.</a:t>
            </a:r>
            <a:endParaRPr lang="en-US" sz="2800" dirty="0">
              <a:latin typeface="Comic Sans MS"/>
              <a:cs typeface="Comic Sans MS"/>
            </a:endParaRPr>
          </a:p>
        </p:txBody>
      </p:sp>
    </p:spTree>
    <p:extLst>
      <p:ext uri="{BB962C8B-B14F-4D97-AF65-F5344CB8AC3E}">
        <p14:creationId xmlns:p14="http://schemas.microsoft.com/office/powerpoint/2010/main" val="580389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636" y="426368"/>
            <a:ext cx="8229600" cy="867544"/>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Homework</a:t>
            </a:r>
            <a:endParaRPr lang="en-GB" dirty="0">
              <a:latin typeface="Comic Sans MS" panose="030F0702030302020204" pitchFamily="66" charset="0"/>
            </a:endParaRPr>
          </a:p>
        </p:txBody>
      </p:sp>
      <p:sp>
        <p:nvSpPr>
          <p:cNvPr id="3" name="Content Placeholder 2"/>
          <p:cNvSpPr>
            <a:spLocks noGrp="1"/>
          </p:cNvSpPr>
          <p:nvPr>
            <p:ph idx="1"/>
          </p:nvPr>
        </p:nvSpPr>
        <p:spPr>
          <a:xfrm>
            <a:off x="300446" y="764704"/>
            <a:ext cx="10359476" cy="6093296"/>
          </a:xfrm>
        </p:spPr>
        <p:txBody>
          <a:bodyPr>
            <a:normAutofit/>
          </a:bodyPr>
          <a:lstStyle/>
          <a:p>
            <a:pPr marL="457200" indent="-457200">
              <a:buFont typeface="Arial"/>
              <a:buChar char="•"/>
            </a:pPr>
            <a:endParaRPr lang="en-GB" sz="2800" dirty="0" smtClean="0">
              <a:latin typeface="Comic Sans MS" panose="030F0702030302020204" pitchFamily="66" charset="0"/>
            </a:endParaRPr>
          </a:p>
          <a:p>
            <a:pPr marL="0" indent="0">
              <a:buNone/>
            </a:pPr>
            <a:endParaRPr lang="en-GB" sz="2800" dirty="0">
              <a:latin typeface="Comic Sans MS" panose="030F0702030302020204" pitchFamily="66" charset="0"/>
            </a:endParaRPr>
          </a:p>
          <a:p>
            <a:pPr marL="457200" indent="-457200">
              <a:buFont typeface="Arial"/>
              <a:buChar char="•"/>
            </a:pPr>
            <a:r>
              <a:rPr lang="en-GB" sz="2800" dirty="0" smtClean="0">
                <a:latin typeface="+mj-lt"/>
              </a:rPr>
              <a:t>There </a:t>
            </a:r>
            <a:r>
              <a:rPr lang="en-GB" sz="2800" dirty="0">
                <a:latin typeface="+mj-lt"/>
              </a:rPr>
              <a:t>is far more emphasis in the new curriculum on basic skills and homework will reflect this.</a:t>
            </a:r>
          </a:p>
          <a:p>
            <a:pPr marL="457200" indent="-457200">
              <a:buFont typeface="Arial"/>
              <a:buChar char="•"/>
            </a:pPr>
            <a:r>
              <a:rPr lang="en-GB" sz="2800" dirty="0">
                <a:latin typeface="+mj-lt"/>
              </a:rPr>
              <a:t>Expect your child to be asked to practise and consolidate basic skills on a regular basis.</a:t>
            </a:r>
          </a:p>
          <a:p>
            <a:pPr marL="457200" indent="-457200">
              <a:buFont typeface="Arial"/>
              <a:buChar char="•"/>
            </a:pPr>
            <a:r>
              <a:rPr lang="en-GB" sz="2800" dirty="0">
                <a:latin typeface="+mj-lt"/>
              </a:rPr>
              <a:t>Homework activities may be based on achieving accuracy or striving for pace.</a:t>
            </a:r>
          </a:p>
        </p:txBody>
      </p:sp>
    </p:spTree>
    <p:extLst>
      <p:ext uri="{BB962C8B-B14F-4D97-AF65-F5344CB8AC3E}">
        <p14:creationId xmlns:p14="http://schemas.microsoft.com/office/powerpoint/2010/main" val="990772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76" y="422449"/>
            <a:ext cx="9875520" cy="1356360"/>
          </a:xfrm>
        </p:spPr>
        <p:txBody>
          <a:bodyPr>
            <a:normAutofit/>
          </a:bodyPr>
          <a:lstStyle/>
          <a:p>
            <a:r>
              <a:rPr lang="en-GB" dirty="0"/>
              <a:t>How can I help my child at home</a:t>
            </a:r>
            <a:r>
              <a:rPr lang="en-GB" dirty="0" smtClean="0"/>
              <a:t>?</a:t>
            </a:r>
            <a:endParaRPr lang="en-GB" dirty="0"/>
          </a:p>
        </p:txBody>
      </p:sp>
      <p:sp>
        <p:nvSpPr>
          <p:cNvPr id="3" name="Content Placeholder 2"/>
          <p:cNvSpPr>
            <a:spLocks noGrp="1"/>
          </p:cNvSpPr>
          <p:nvPr>
            <p:ph idx="1"/>
          </p:nvPr>
        </p:nvSpPr>
        <p:spPr>
          <a:xfrm>
            <a:off x="470263" y="1427201"/>
            <a:ext cx="11194868" cy="3579849"/>
          </a:xfrm>
        </p:spPr>
        <p:txBody>
          <a:bodyPr>
            <a:noAutofit/>
          </a:bodyPr>
          <a:lstStyle/>
          <a:p>
            <a:pPr lvl="0">
              <a:buFont typeface="Arial" panose="020B0604020202020204" pitchFamily="34" charset="0"/>
              <a:buChar char="•"/>
            </a:pPr>
            <a:r>
              <a:rPr lang="en-GB" sz="2400" dirty="0">
                <a:latin typeface="+mj-lt"/>
              </a:rPr>
              <a:t>Create a positive view of mathematics – be </a:t>
            </a:r>
            <a:r>
              <a:rPr lang="en-GB" sz="2400" dirty="0" smtClean="0">
                <a:latin typeface="+mj-lt"/>
              </a:rPr>
              <a:t>mathematicians together.</a:t>
            </a:r>
            <a:endParaRPr lang="en-GB" sz="2400" dirty="0">
              <a:latin typeface="+mj-lt"/>
            </a:endParaRPr>
          </a:p>
          <a:p>
            <a:pPr lvl="0">
              <a:buFont typeface="Arial" panose="020B0604020202020204" pitchFamily="34" charset="0"/>
              <a:buChar char="•"/>
            </a:pPr>
            <a:r>
              <a:rPr lang="en-GB" sz="2400" dirty="0" smtClean="0">
                <a:latin typeface="+mj-lt"/>
              </a:rPr>
              <a:t>Learn times tables.</a:t>
            </a:r>
            <a:endParaRPr lang="en-GB" sz="2400" dirty="0">
              <a:latin typeface="+mj-lt"/>
            </a:endParaRPr>
          </a:p>
          <a:p>
            <a:pPr>
              <a:buFont typeface="Arial" panose="020B0604020202020204" pitchFamily="34" charset="0"/>
              <a:buChar char="•"/>
            </a:pPr>
            <a:r>
              <a:rPr lang="en-GB" sz="2400" dirty="0" smtClean="0">
                <a:latin typeface="+mj-lt"/>
              </a:rPr>
              <a:t>Support your child in learning to tell </a:t>
            </a:r>
            <a:r>
              <a:rPr lang="en-GB" sz="2400" dirty="0">
                <a:latin typeface="+mj-lt"/>
              </a:rPr>
              <a:t>the </a:t>
            </a:r>
            <a:r>
              <a:rPr lang="en-GB" sz="2400" dirty="0" smtClean="0">
                <a:latin typeface="+mj-lt"/>
              </a:rPr>
              <a:t>time.</a:t>
            </a:r>
          </a:p>
          <a:p>
            <a:pPr>
              <a:buFont typeface="Arial" panose="020B0604020202020204" pitchFamily="34" charset="0"/>
              <a:buChar char="•"/>
            </a:pPr>
            <a:r>
              <a:rPr lang="en-GB" sz="2400" dirty="0" smtClean="0">
                <a:latin typeface="+mj-lt"/>
              </a:rPr>
              <a:t>Help your child to learn ‘general knowledge’ maths facts such as how many days are in each month, how many hours there are in a day etc.</a:t>
            </a:r>
            <a:endParaRPr lang="en-GB" sz="2400" dirty="0">
              <a:latin typeface="+mj-lt"/>
            </a:endParaRPr>
          </a:p>
          <a:p>
            <a:pPr>
              <a:buFont typeface="Arial" panose="020B0604020202020204" pitchFamily="34" charset="0"/>
              <a:buChar char="•"/>
            </a:pPr>
            <a:r>
              <a:rPr lang="en-GB" sz="2400" dirty="0">
                <a:latin typeface="+mj-lt"/>
              </a:rPr>
              <a:t>Help your child to understand the importance of mathematics in everyday </a:t>
            </a:r>
            <a:r>
              <a:rPr lang="en-GB" sz="2400" dirty="0" smtClean="0">
                <a:latin typeface="+mj-lt"/>
              </a:rPr>
              <a:t>life.</a:t>
            </a:r>
            <a:endParaRPr lang="en-GB" sz="2400" dirty="0">
              <a:latin typeface="+mj-lt"/>
            </a:endParaRPr>
          </a:p>
          <a:p>
            <a:pPr>
              <a:buFont typeface="Arial" panose="020B0604020202020204" pitchFamily="34" charset="0"/>
              <a:buChar char="•"/>
            </a:pPr>
            <a:r>
              <a:rPr lang="en-GB" sz="2400" dirty="0">
                <a:latin typeface="+mj-lt"/>
              </a:rPr>
              <a:t>Support your child when learning basic skills such as number bonds, counting in equal steps and </a:t>
            </a:r>
            <a:r>
              <a:rPr lang="en-GB" sz="2400" dirty="0" smtClean="0">
                <a:latin typeface="+mj-lt"/>
              </a:rPr>
              <a:t>tables.</a:t>
            </a:r>
            <a:endParaRPr lang="en-GB" sz="2400" dirty="0">
              <a:latin typeface="+mj-lt"/>
            </a:endParaRPr>
          </a:p>
          <a:p>
            <a:pPr>
              <a:buFont typeface="Arial" panose="020B0604020202020204" pitchFamily="34" charset="0"/>
              <a:buChar char="•"/>
            </a:pPr>
            <a:r>
              <a:rPr lang="en-GB" sz="2400" dirty="0" smtClean="0">
                <a:latin typeface="+mj-lt"/>
              </a:rPr>
              <a:t>Value </a:t>
            </a:r>
            <a:r>
              <a:rPr lang="en-GB" sz="2400" dirty="0">
                <a:latin typeface="+mj-lt"/>
              </a:rPr>
              <a:t>homework activities even if you think your child knows it. They must be fluent and able to apply the skills if learning is to be </a:t>
            </a:r>
            <a:r>
              <a:rPr lang="en-GB" sz="2400" dirty="0" smtClean="0">
                <a:latin typeface="+mj-lt"/>
              </a:rPr>
              <a:t>sustainable.</a:t>
            </a:r>
            <a:endParaRPr lang="en-GB" sz="2400" dirty="0">
              <a:latin typeface="+mj-lt"/>
            </a:endParaRPr>
          </a:p>
        </p:txBody>
      </p:sp>
    </p:spTree>
    <p:extLst>
      <p:ext uri="{BB962C8B-B14F-4D97-AF65-F5344CB8AC3E}">
        <p14:creationId xmlns:p14="http://schemas.microsoft.com/office/powerpoint/2010/main" val="3625311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779417" y="241664"/>
            <a:ext cx="10585269"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Georgia" panose="02040502050405020303" pitchFamily="18" charset="0"/>
                <a:ea typeface="Microsoft YaHei" panose="020B0503020204020204" pitchFamily="34" charset="-122"/>
              </a:defRPr>
            </a:lvl1pPr>
            <a:lvl2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438086"/>
                </a:solidFill>
                <a:latin typeface="Georgia" panose="02040502050405020303" pitchFamily="18" charset="0"/>
                <a:ea typeface="Microsoft YaHei" panose="020B0503020204020204" pitchFamily="34" charset="-122"/>
              </a:defRPr>
            </a:lvl2pPr>
            <a:lvl3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53548A"/>
                </a:solidFill>
                <a:latin typeface="Georgia" panose="02040502050405020303" pitchFamily="18" charset="0"/>
                <a:ea typeface="Microsoft YaHei" panose="020B0503020204020204" pitchFamily="34" charset="-122"/>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53548A"/>
                </a:solidFill>
                <a:latin typeface="Georgia" panose="02040502050405020303" pitchFamily="18" charset="0"/>
                <a:ea typeface="Microsoft YaHei" panose="020B0503020204020204" pitchFamily="34" charset="-122"/>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A04DA3"/>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A04DA3"/>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A04DA3"/>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A04DA3"/>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A04DA3"/>
                </a:solidFill>
                <a:latin typeface="Georgia" panose="02040502050405020303" pitchFamily="18" charset="0"/>
                <a:ea typeface="Microsoft YaHei" panose="020B0503020204020204" pitchFamily="34" charset="-122"/>
              </a:defRPr>
            </a:lvl9pPr>
          </a:lstStyle>
          <a:p>
            <a:pPr eaLnBrk="1" hangingPunct="1">
              <a:spcBef>
                <a:spcPct val="0"/>
              </a:spcBef>
              <a:buClrTx/>
              <a:buFontTx/>
              <a:buNone/>
            </a:pPr>
            <a:r>
              <a:rPr lang="en-GB" altLang="en-US" sz="4000" dirty="0" smtClean="0">
                <a:solidFill>
                  <a:srgbClr val="424456"/>
                </a:solidFill>
                <a:latin typeface="+mj-lt"/>
              </a:rPr>
              <a:t>Games are an effective way to boost numeracy.</a:t>
            </a:r>
            <a:endParaRPr lang="en-GB" altLang="en-US" sz="4000" dirty="0">
              <a:solidFill>
                <a:srgbClr val="424456"/>
              </a:solidFill>
              <a:latin typeface="+mj-lt"/>
            </a:endParaRP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49" y="1200787"/>
            <a:ext cx="10689771" cy="526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94849476"/>
      </p:ext>
    </p:extLst>
  </p:cSld>
  <p:clrMapOvr>
    <a:masterClrMapping/>
  </p:clrMapOvr>
  <p:transition spd="med">
    <p:random/>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idx="4294967295"/>
          </p:nvPr>
        </p:nvSpPr>
        <p:spPr>
          <a:xfrm>
            <a:off x="457201" y="692150"/>
            <a:ext cx="9752014" cy="1081088"/>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Closing thoughts…</a:t>
            </a:r>
            <a:endParaRPr lang="en-GB" altLang="en-US" dirty="0" smtClean="0"/>
          </a:p>
        </p:txBody>
      </p:sp>
      <p:sp>
        <p:nvSpPr>
          <p:cNvPr id="69635" name="Rectangle 2"/>
          <p:cNvSpPr>
            <a:spLocks noGrp="1" noChangeArrowheads="1"/>
          </p:cNvSpPr>
          <p:nvPr>
            <p:ph type="body" idx="4294967295"/>
          </p:nvPr>
        </p:nvSpPr>
        <p:spPr>
          <a:xfrm>
            <a:off x="418011" y="1697038"/>
            <a:ext cx="11234058" cy="4872037"/>
          </a:xfrm>
        </p:spPr>
        <p:txBody>
          <a:bodyPr/>
          <a:lstStyle/>
          <a:p>
            <a:pPr indent="-336550">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	Maths is everywhere which means we have endless opportunities to encourage children to become confident mathematicians just through our discussions and questions.</a:t>
            </a:r>
            <a:endParaRPr lang="en-GB" altLang="en-US" dirty="0" smtClean="0"/>
          </a:p>
        </p:txBody>
      </p:sp>
      <p:pic>
        <p:nvPicPr>
          <p:cNvPr id="2" name="Picture 1"/>
          <p:cNvPicPr>
            <a:picLocks noChangeAspect="1"/>
          </p:cNvPicPr>
          <p:nvPr/>
        </p:nvPicPr>
        <p:blipFill>
          <a:blip r:embed="rId3"/>
          <a:stretch>
            <a:fillRect/>
          </a:stretch>
        </p:blipFill>
        <p:spPr>
          <a:xfrm>
            <a:off x="6821546" y="4404654"/>
            <a:ext cx="1800225" cy="1790700"/>
          </a:xfrm>
          <a:prstGeom prst="rect">
            <a:avLst/>
          </a:prstGeom>
        </p:spPr>
      </p:pic>
      <p:pic>
        <p:nvPicPr>
          <p:cNvPr id="3" name="Picture 2"/>
          <p:cNvPicPr>
            <a:picLocks noChangeAspect="1"/>
          </p:cNvPicPr>
          <p:nvPr/>
        </p:nvPicPr>
        <p:blipFill>
          <a:blip r:embed="rId4"/>
          <a:stretch>
            <a:fillRect/>
          </a:stretch>
        </p:blipFill>
        <p:spPr>
          <a:xfrm>
            <a:off x="8928102" y="2542381"/>
            <a:ext cx="2562225" cy="1628775"/>
          </a:xfrm>
          <a:prstGeom prst="rect">
            <a:avLst/>
          </a:prstGeom>
        </p:spPr>
      </p:pic>
      <p:pic>
        <p:nvPicPr>
          <p:cNvPr id="4" name="Picture 3"/>
          <p:cNvPicPr>
            <a:picLocks noChangeAspect="1"/>
          </p:cNvPicPr>
          <p:nvPr/>
        </p:nvPicPr>
        <p:blipFill>
          <a:blip r:embed="rId5"/>
          <a:stretch>
            <a:fillRect/>
          </a:stretch>
        </p:blipFill>
        <p:spPr>
          <a:xfrm>
            <a:off x="8621771" y="4171156"/>
            <a:ext cx="3174886" cy="2257697"/>
          </a:xfrm>
          <a:prstGeom prst="rect">
            <a:avLst/>
          </a:prstGeom>
        </p:spPr>
      </p:pic>
      <p:pic>
        <p:nvPicPr>
          <p:cNvPr id="5" name="Picture 4"/>
          <p:cNvPicPr>
            <a:picLocks noChangeAspect="1"/>
          </p:cNvPicPr>
          <p:nvPr/>
        </p:nvPicPr>
        <p:blipFill>
          <a:blip r:embed="rId6"/>
          <a:stretch>
            <a:fillRect/>
          </a:stretch>
        </p:blipFill>
        <p:spPr>
          <a:xfrm>
            <a:off x="566030" y="4490128"/>
            <a:ext cx="2561842" cy="1705226"/>
          </a:xfrm>
          <a:prstGeom prst="rect">
            <a:avLst/>
          </a:prstGeom>
        </p:spPr>
      </p:pic>
      <p:pic>
        <p:nvPicPr>
          <p:cNvPr id="6" name="Picture 5"/>
          <p:cNvPicPr>
            <a:picLocks noChangeAspect="1"/>
          </p:cNvPicPr>
          <p:nvPr/>
        </p:nvPicPr>
        <p:blipFill>
          <a:blip r:embed="rId7"/>
          <a:stretch>
            <a:fillRect/>
          </a:stretch>
        </p:blipFill>
        <p:spPr>
          <a:xfrm>
            <a:off x="566030" y="2619148"/>
            <a:ext cx="1695450" cy="1638300"/>
          </a:xfrm>
          <a:prstGeom prst="rect">
            <a:avLst/>
          </a:prstGeom>
        </p:spPr>
      </p:pic>
      <p:pic>
        <p:nvPicPr>
          <p:cNvPr id="7" name="Picture 6"/>
          <p:cNvPicPr>
            <a:picLocks noChangeAspect="1"/>
          </p:cNvPicPr>
          <p:nvPr/>
        </p:nvPicPr>
        <p:blipFill>
          <a:blip r:embed="rId8"/>
          <a:stretch>
            <a:fillRect/>
          </a:stretch>
        </p:blipFill>
        <p:spPr>
          <a:xfrm>
            <a:off x="7078720" y="2563880"/>
            <a:ext cx="1285875" cy="1724025"/>
          </a:xfrm>
          <a:prstGeom prst="rect">
            <a:avLst/>
          </a:prstGeom>
        </p:spPr>
      </p:pic>
      <p:pic>
        <p:nvPicPr>
          <p:cNvPr id="8" name="Picture 7"/>
          <p:cNvPicPr>
            <a:picLocks noChangeAspect="1"/>
          </p:cNvPicPr>
          <p:nvPr/>
        </p:nvPicPr>
        <p:blipFill>
          <a:blip r:embed="rId9"/>
          <a:stretch>
            <a:fillRect/>
          </a:stretch>
        </p:blipFill>
        <p:spPr>
          <a:xfrm>
            <a:off x="3385048" y="4589879"/>
            <a:ext cx="3286213" cy="1505723"/>
          </a:xfrm>
          <a:prstGeom prst="rect">
            <a:avLst/>
          </a:prstGeom>
        </p:spPr>
      </p:pic>
      <p:pic>
        <p:nvPicPr>
          <p:cNvPr id="9" name="Picture 8"/>
          <p:cNvPicPr>
            <a:picLocks noChangeAspect="1"/>
          </p:cNvPicPr>
          <p:nvPr/>
        </p:nvPicPr>
        <p:blipFill>
          <a:blip r:embed="rId10"/>
          <a:stretch>
            <a:fillRect/>
          </a:stretch>
        </p:blipFill>
        <p:spPr>
          <a:xfrm>
            <a:off x="4659554" y="2489878"/>
            <a:ext cx="2000250" cy="2000250"/>
          </a:xfrm>
          <a:prstGeom prst="rect">
            <a:avLst/>
          </a:prstGeom>
        </p:spPr>
      </p:pic>
      <p:pic>
        <p:nvPicPr>
          <p:cNvPr id="11" name="Picture 10"/>
          <p:cNvPicPr>
            <a:picLocks noChangeAspect="1"/>
          </p:cNvPicPr>
          <p:nvPr/>
        </p:nvPicPr>
        <p:blipFill>
          <a:blip r:embed="rId11"/>
          <a:stretch>
            <a:fillRect/>
          </a:stretch>
        </p:blipFill>
        <p:spPr>
          <a:xfrm>
            <a:off x="2501328" y="2489878"/>
            <a:ext cx="1918378" cy="1918378"/>
          </a:xfrm>
          <a:prstGeom prst="rect">
            <a:avLst/>
          </a:prstGeom>
        </p:spPr>
      </p:pic>
    </p:spTree>
    <p:extLst>
      <p:ext uri="{BB962C8B-B14F-4D97-AF65-F5344CB8AC3E}">
        <p14:creationId xmlns:p14="http://schemas.microsoft.com/office/powerpoint/2010/main" val="577233699"/>
      </p:ext>
    </p:extLst>
  </p:cSld>
  <p:clrMapOvr>
    <a:masterClrMapping/>
  </p:clrMapOvr>
  <p:transition spd="med">
    <p:random/>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605" y="0"/>
            <a:ext cx="11178746" cy="6669360"/>
          </a:xfrm>
        </p:spPr>
        <p:txBody>
          <a:bodyPr>
            <a:normAutofit/>
          </a:bodyPr>
          <a:lstStyle/>
          <a:p>
            <a:pPr marL="285750" indent="-285750">
              <a:buFont typeface="Arial" panose="020B0604020202020204" pitchFamily="34" charset="0"/>
              <a:buChar char="•"/>
            </a:pPr>
            <a:endParaRPr lang="en-US" b="0" dirty="0">
              <a:latin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omic Sans MS"/>
              </a:rPr>
              <a:t>It may come as a surprise that almost half of the working-age population (17 million) of England have numeracy skills equivalent to those expected for an 11 year-old child.</a:t>
            </a:r>
          </a:p>
          <a:p>
            <a:pPr marL="571500" indent="-571500">
              <a:buFont typeface="Arial" panose="020B0604020202020204" pitchFamily="34" charset="0"/>
              <a:buChar char="•"/>
            </a:pPr>
            <a:r>
              <a:rPr lang="en-US" sz="3600" dirty="0">
                <a:latin typeface="Calibri" panose="020F0502020204030204" pitchFamily="34" charset="0"/>
                <a:cs typeface="Comic Sans MS"/>
              </a:rPr>
              <a:t>Adults with poor numeracy skills are twice as likely to be unemployed than those who enjoy some competency in numeracy. </a:t>
            </a:r>
          </a:p>
          <a:p>
            <a:pPr marL="571500" indent="-571500">
              <a:buFont typeface="Arial" panose="020B0604020202020204" pitchFamily="34" charset="0"/>
              <a:buChar char="•"/>
            </a:pPr>
            <a:r>
              <a:rPr lang="en-US" sz="3600" dirty="0" smtClean="0">
                <a:latin typeface="Calibri" panose="020F0502020204030204" pitchFamily="34" charset="0"/>
                <a:cs typeface="Comic Sans MS"/>
              </a:rPr>
              <a:t>Those </a:t>
            </a:r>
            <a:r>
              <a:rPr lang="en-US" sz="3600" dirty="0">
                <a:latin typeface="Calibri" panose="020F0502020204030204" pitchFamily="34" charset="0"/>
                <a:cs typeface="Comic Sans MS"/>
              </a:rPr>
              <a:t>adults with at least basic numeracy skills can expect to earn a quarter more than those who lack the necessary skills to solve basic mathematical problems</a:t>
            </a:r>
            <a:r>
              <a:rPr lang="en-US" sz="3600" dirty="0" smtClean="0">
                <a:latin typeface="Calibri" panose="020F0502020204030204" pitchFamily="34" charset="0"/>
                <a:cs typeface="Comic Sans MS"/>
              </a:rPr>
              <a:t>.</a:t>
            </a:r>
            <a:endParaRPr lang="en-US" sz="3600" dirty="0">
              <a:latin typeface="Calibri" panose="020F0502020204030204" pitchFamily="34" charset="0"/>
              <a:cs typeface="Comic Sans MS"/>
            </a:endParaRPr>
          </a:p>
        </p:txBody>
      </p:sp>
    </p:spTree>
    <p:extLst>
      <p:ext uri="{BB962C8B-B14F-4D97-AF65-F5344CB8AC3E}">
        <p14:creationId xmlns:p14="http://schemas.microsoft.com/office/powerpoint/2010/main" val="260794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4" y="709643"/>
            <a:ext cx="11247120" cy="5262979"/>
          </a:xfrm>
          <a:prstGeom prst="rect">
            <a:avLst/>
          </a:prstGeom>
        </p:spPr>
        <p:txBody>
          <a:bodyPr wrap="square">
            <a:spAutoFit/>
          </a:bodyPr>
          <a:lstStyle/>
          <a:p>
            <a:r>
              <a:rPr lang="en-US" sz="2400" dirty="0"/>
              <a:t>A</a:t>
            </a:r>
            <a:r>
              <a:rPr lang="en-US" sz="2400" dirty="0" smtClean="0"/>
              <a:t>t </a:t>
            </a:r>
            <a:r>
              <a:rPr lang="en-US" sz="2400" dirty="0"/>
              <a:t>St. </a:t>
            </a:r>
            <a:r>
              <a:rPr lang="en-US" sz="2400" dirty="0" smtClean="0"/>
              <a:t>Bernadette’s, our aim </a:t>
            </a:r>
            <a:r>
              <a:rPr lang="en-US" sz="2400" dirty="0"/>
              <a:t>is to enable every child to secure the mathematical skills they need at primary </a:t>
            </a:r>
            <a:r>
              <a:rPr lang="en-US" sz="2400" dirty="0" smtClean="0"/>
              <a:t>school in order </a:t>
            </a:r>
            <a:r>
              <a:rPr lang="en-US" sz="2400" dirty="0"/>
              <a:t>to succeed at senior school and beyond: we thank you for your continued support in our </a:t>
            </a:r>
            <a:r>
              <a:rPr lang="en-US" sz="2400" dirty="0" smtClean="0"/>
              <a:t>endeavour.</a:t>
            </a:r>
            <a:endParaRPr lang="en-GB" sz="2400" dirty="0"/>
          </a:p>
          <a:p>
            <a:endParaRPr lang="en-US" sz="2400" dirty="0" smtClean="0"/>
          </a:p>
          <a:p>
            <a:r>
              <a:rPr lang="en-US" sz="2400" dirty="0" smtClean="0"/>
              <a:t>Key messages shared with children:</a:t>
            </a:r>
            <a:endParaRPr lang="en-US" sz="2400" dirty="0"/>
          </a:p>
          <a:p>
            <a:endParaRPr lang="en-US" sz="2400" dirty="0"/>
          </a:p>
          <a:p>
            <a:pPr marL="342900" indent="-342900">
              <a:buFont typeface="Arial" panose="020B0604020202020204" pitchFamily="34" charset="0"/>
              <a:buChar char="•"/>
            </a:pPr>
            <a:r>
              <a:rPr lang="en-US" sz="2400" dirty="0" err="1"/>
              <a:t>maths</a:t>
            </a:r>
            <a:r>
              <a:rPr lang="en-US" sz="2400" dirty="0"/>
              <a:t> is all around us and is a part of every day </a:t>
            </a:r>
            <a:r>
              <a:rPr lang="en-US" sz="2400" dirty="0" smtClean="0"/>
              <a:t>life;</a:t>
            </a:r>
            <a:endParaRPr lang="en-US" sz="2400" dirty="0"/>
          </a:p>
          <a:p>
            <a:pPr marL="342900" indent="-342900">
              <a:buFont typeface="Arial" panose="020B0604020202020204" pitchFamily="34" charset="0"/>
              <a:buChar char="•"/>
            </a:pPr>
            <a:r>
              <a:rPr lang="en-US" sz="2400" dirty="0" err="1"/>
              <a:t>maths</a:t>
            </a:r>
            <a:r>
              <a:rPr lang="en-US" sz="2400" dirty="0"/>
              <a:t> is not a subject confined to a school book or </a:t>
            </a:r>
            <a:r>
              <a:rPr lang="en-US" sz="2400" dirty="0" smtClean="0"/>
              <a:t>classroom- </a:t>
            </a:r>
            <a:r>
              <a:rPr lang="en-US" sz="2400" dirty="0"/>
              <a:t>it is a life </a:t>
            </a:r>
            <a:r>
              <a:rPr lang="en-US" sz="2400" dirty="0" smtClean="0"/>
              <a:t>skill;</a:t>
            </a:r>
            <a:endParaRPr lang="en-US" sz="2400" dirty="0"/>
          </a:p>
          <a:p>
            <a:pPr marL="342900" indent="-342900">
              <a:buFont typeface="Arial" panose="020B0604020202020204" pitchFamily="34" charset="0"/>
              <a:buChar char="•"/>
            </a:pPr>
            <a:r>
              <a:rPr lang="en-US" sz="2400" dirty="0"/>
              <a:t>everyone, with hard work, can achieve success in </a:t>
            </a:r>
            <a:r>
              <a:rPr lang="en-US" sz="2400" dirty="0" err="1" smtClean="0"/>
              <a:t>maths</a:t>
            </a:r>
            <a:r>
              <a:rPr lang="en-US" sz="2400" dirty="0" smtClean="0"/>
              <a:t>;</a:t>
            </a:r>
            <a:endParaRPr lang="en-US" sz="2400" dirty="0"/>
          </a:p>
          <a:p>
            <a:pPr marL="342900" indent="-342900">
              <a:buFont typeface="Arial" panose="020B0604020202020204" pitchFamily="34" charset="0"/>
              <a:buChar char="•"/>
            </a:pPr>
            <a:r>
              <a:rPr lang="en-US" sz="2400" dirty="0"/>
              <a:t>making mistakes is good because it means we are </a:t>
            </a:r>
            <a:r>
              <a:rPr lang="en-US" sz="2400" dirty="0" smtClean="0"/>
              <a:t>learning;</a:t>
            </a:r>
            <a:endParaRPr lang="en-US" sz="2400" dirty="0"/>
          </a:p>
          <a:p>
            <a:pPr marL="342900" indent="-342900">
              <a:buFont typeface="Arial" panose="020B0604020202020204" pitchFamily="34" charset="0"/>
              <a:buChar char="•"/>
            </a:pPr>
            <a:r>
              <a:rPr lang="en-US" sz="2400" dirty="0"/>
              <a:t>we use lots of different equipment and drawing to help us 'see' the </a:t>
            </a:r>
            <a:r>
              <a:rPr lang="en-US" sz="2400" dirty="0" err="1" smtClean="0"/>
              <a:t>maths</a:t>
            </a:r>
            <a:r>
              <a:rPr lang="en-US" sz="2400" dirty="0" smtClean="0"/>
              <a:t>;</a:t>
            </a:r>
            <a:endParaRPr lang="en-US" sz="2400" dirty="0"/>
          </a:p>
          <a:p>
            <a:pPr marL="342900" indent="-342900">
              <a:buFont typeface="Arial" panose="020B0604020202020204" pitchFamily="34" charset="0"/>
              <a:buChar char="•"/>
            </a:pPr>
            <a:r>
              <a:rPr lang="en-US" sz="2400" dirty="0"/>
              <a:t>speed is not </a:t>
            </a:r>
            <a:r>
              <a:rPr lang="en-US" sz="2400" dirty="0" smtClean="0"/>
              <a:t>important- </a:t>
            </a:r>
            <a:r>
              <a:rPr lang="en-US" sz="2400" dirty="0"/>
              <a:t>fluency (</a:t>
            </a:r>
            <a:r>
              <a:rPr lang="en-US" sz="2400" dirty="0" smtClean="0"/>
              <a:t>depth </a:t>
            </a:r>
            <a:r>
              <a:rPr lang="en-US" sz="2400" dirty="0"/>
              <a:t>of understanding) </a:t>
            </a:r>
            <a:r>
              <a:rPr lang="en-US" sz="2400" dirty="0" smtClean="0"/>
              <a:t>is;</a:t>
            </a:r>
            <a:endParaRPr lang="en-US" sz="2400" dirty="0"/>
          </a:p>
          <a:p>
            <a:pPr marL="342900" indent="-342900">
              <a:buFont typeface="Arial" panose="020B0604020202020204" pitchFamily="34" charset="0"/>
              <a:buChar char="•"/>
            </a:pPr>
            <a:r>
              <a:rPr lang="en-US" sz="2400" dirty="0"/>
              <a:t>talking about our learning helps us to </a:t>
            </a:r>
            <a:r>
              <a:rPr lang="en-US" sz="2400" dirty="0" smtClean="0"/>
              <a:t>understand and</a:t>
            </a:r>
            <a:endParaRPr lang="en-US" sz="2400" dirty="0"/>
          </a:p>
          <a:p>
            <a:pPr marL="342900" indent="-342900">
              <a:buFont typeface="Arial" panose="020B0604020202020204" pitchFamily="34" charset="0"/>
              <a:buChar char="•"/>
            </a:pPr>
            <a:r>
              <a:rPr lang="en-US" sz="2400" dirty="0"/>
              <a:t>getting stuck is good: it builds </a:t>
            </a:r>
            <a:r>
              <a:rPr lang="en-US" sz="2400" dirty="0" smtClean="0"/>
              <a:t>resilience.</a:t>
            </a:r>
            <a:endParaRPr lang="en-US" sz="2400" dirty="0"/>
          </a:p>
        </p:txBody>
      </p:sp>
    </p:spTree>
    <p:extLst>
      <p:ext uri="{BB962C8B-B14F-4D97-AF65-F5344CB8AC3E}">
        <p14:creationId xmlns:p14="http://schemas.microsoft.com/office/powerpoint/2010/main" val="357538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6298" y="1653180"/>
            <a:ext cx="7258594" cy="3416320"/>
          </a:xfrm>
          <a:prstGeom prst="rect">
            <a:avLst/>
          </a:prstGeom>
        </p:spPr>
        <p:txBody>
          <a:bodyPr wrap="square">
            <a:spAutoFit/>
          </a:bodyPr>
          <a:lstStyle/>
          <a:p>
            <a:pPr algn="ctr"/>
            <a:r>
              <a:rPr lang="en-GB" sz="3600" dirty="0" smtClean="0">
                <a:solidFill>
                  <a:srgbClr val="8B0000"/>
                </a:solidFill>
                <a:latin typeface="Britannic Bold - 60"/>
              </a:rPr>
              <a:t>Please don't feel </a:t>
            </a:r>
            <a:r>
              <a:rPr lang="en-GB" sz="3600" dirty="0">
                <a:solidFill>
                  <a:srgbClr val="8B0000"/>
                </a:solidFill>
                <a:latin typeface="Britannic Bold - 60"/>
              </a:rPr>
              <a:t>embarrassed if</a:t>
            </a:r>
          </a:p>
          <a:p>
            <a:pPr algn="ctr"/>
            <a:r>
              <a:rPr lang="en-GB" sz="3600" dirty="0">
                <a:solidFill>
                  <a:srgbClr val="8B0000"/>
                </a:solidFill>
                <a:latin typeface="Britannic Bold - 60"/>
              </a:rPr>
              <a:t> you don't understand the methods your child is using.</a:t>
            </a:r>
          </a:p>
          <a:p>
            <a:pPr algn="ctr"/>
            <a:r>
              <a:rPr lang="en-GB" sz="3600" dirty="0">
                <a:solidFill>
                  <a:srgbClr val="8B0000"/>
                </a:solidFill>
                <a:latin typeface="Britannic Bold - 60"/>
              </a:rPr>
              <a:t> </a:t>
            </a:r>
          </a:p>
          <a:p>
            <a:pPr algn="ctr"/>
            <a:r>
              <a:rPr lang="en-GB" sz="3600" dirty="0">
                <a:solidFill>
                  <a:srgbClr val="8B0000"/>
                </a:solidFill>
                <a:latin typeface="Britannic Bold - 60"/>
              </a:rPr>
              <a:t>Teachers are here </a:t>
            </a:r>
            <a:r>
              <a:rPr lang="en-GB" sz="3600" dirty="0" smtClean="0">
                <a:solidFill>
                  <a:srgbClr val="8B0000"/>
                </a:solidFill>
                <a:latin typeface="Britannic Bold - 60"/>
              </a:rPr>
              <a:t>today </a:t>
            </a:r>
            <a:r>
              <a:rPr lang="en-GB" sz="3600" dirty="0">
                <a:solidFill>
                  <a:srgbClr val="8B0000"/>
                </a:solidFill>
                <a:latin typeface="Britannic Bold - 60"/>
              </a:rPr>
              <a:t>to explain </a:t>
            </a:r>
            <a:r>
              <a:rPr lang="en-GB" sz="3600" dirty="0" smtClean="0">
                <a:solidFill>
                  <a:srgbClr val="8B0000"/>
                </a:solidFill>
                <a:latin typeface="Britannic Bold - 60"/>
              </a:rPr>
              <a:t>methods.</a:t>
            </a:r>
            <a:endParaRPr lang="en-GB" sz="3600" dirty="0">
              <a:solidFill>
                <a:srgbClr val="8B0000"/>
              </a:solidFill>
              <a:latin typeface="Britannic Bold - 60"/>
            </a:endParaRPr>
          </a:p>
        </p:txBody>
      </p:sp>
    </p:spTree>
    <p:extLst>
      <p:ext uri="{BB962C8B-B14F-4D97-AF65-F5344CB8AC3E}">
        <p14:creationId xmlns:p14="http://schemas.microsoft.com/office/powerpoint/2010/main" val="167378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Curriculum – Years 3 and 4</a:t>
            </a:r>
            <a:endParaRPr lang="en-GB" dirty="0"/>
          </a:p>
        </p:txBody>
      </p:sp>
      <p:sp>
        <p:nvSpPr>
          <p:cNvPr id="3" name="Content Placeholder 2"/>
          <p:cNvSpPr>
            <a:spLocks noGrp="1"/>
          </p:cNvSpPr>
          <p:nvPr>
            <p:ph idx="1"/>
          </p:nvPr>
        </p:nvSpPr>
        <p:spPr>
          <a:xfrm>
            <a:off x="510746" y="2057399"/>
            <a:ext cx="10505125" cy="4203357"/>
          </a:xfrm>
        </p:spPr>
        <p:txBody>
          <a:bodyPr>
            <a:noAutofit/>
          </a:bodyPr>
          <a:lstStyle/>
          <a:p>
            <a:r>
              <a:rPr lang="en-GB" sz="1800" dirty="0" smtClean="0">
                <a:latin typeface="Calibri" panose="020F0502020204030204" pitchFamily="34" charset="0"/>
              </a:rPr>
              <a:t>Ensure pupils become </a:t>
            </a:r>
            <a:r>
              <a:rPr lang="en-GB" sz="1800" dirty="0">
                <a:latin typeface="Calibri" panose="020F0502020204030204" pitchFamily="34" charset="0"/>
              </a:rPr>
              <a:t>increasingly fluent with whole numbers and the four </a:t>
            </a:r>
            <a:r>
              <a:rPr lang="en-GB" sz="1800" dirty="0" smtClean="0">
                <a:latin typeface="Calibri" panose="020F0502020204030204" pitchFamily="34" charset="0"/>
              </a:rPr>
              <a:t>operations including number facts </a:t>
            </a:r>
            <a:r>
              <a:rPr lang="en-GB" sz="1800" dirty="0">
                <a:latin typeface="Calibri" panose="020F0502020204030204" pitchFamily="34" charset="0"/>
              </a:rPr>
              <a:t>and the concept of place value. This should ensure that pupils develop </a:t>
            </a:r>
            <a:r>
              <a:rPr lang="en-GB" sz="1800" dirty="0" smtClean="0">
                <a:latin typeface="Calibri" panose="020F0502020204030204" pitchFamily="34" charset="0"/>
              </a:rPr>
              <a:t>efficient written </a:t>
            </a:r>
            <a:r>
              <a:rPr lang="en-GB" sz="1800" dirty="0">
                <a:latin typeface="Calibri" panose="020F0502020204030204" pitchFamily="34" charset="0"/>
              </a:rPr>
              <a:t>and mental methods and perform calculations accurately with increasingly </a:t>
            </a:r>
            <a:r>
              <a:rPr lang="en-GB" sz="1800" dirty="0" smtClean="0">
                <a:latin typeface="Calibri" panose="020F0502020204030204" pitchFamily="34" charset="0"/>
              </a:rPr>
              <a:t>large whole numbers.</a:t>
            </a:r>
          </a:p>
          <a:p>
            <a:r>
              <a:rPr lang="en-GB" sz="1800" dirty="0">
                <a:latin typeface="Calibri" panose="020F0502020204030204" pitchFamily="34" charset="0"/>
              </a:rPr>
              <a:t>P</a:t>
            </a:r>
            <a:r>
              <a:rPr lang="en-GB" sz="1800" dirty="0" smtClean="0">
                <a:latin typeface="Calibri" panose="020F0502020204030204" pitchFamily="34" charset="0"/>
              </a:rPr>
              <a:t>upils </a:t>
            </a:r>
            <a:r>
              <a:rPr lang="en-GB" sz="1800" dirty="0">
                <a:latin typeface="Calibri" panose="020F0502020204030204" pitchFamily="34" charset="0"/>
              </a:rPr>
              <a:t>should develop their ability to solve a range of problems, </a:t>
            </a:r>
            <a:r>
              <a:rPr lang="en-GB" sz="1800" dirty="0" smtClean="0">
                <a:latin typeface="Calibri" panose="020F0502020204030204" pitchFamily="34" charset="0"/>
              </a:rPr>
              <a:t>including with </a:t>
            </a:r>
            <a:r>
              <a:rPr lang="en-GB" sz="1800" dirty="0">
                <a:latin typeface="Calibri" panose="020F0502020204030204" pitchFamily="34" charset="0"/>
              </a:rPr>
              <a:t>simple fractions and decimal place value. </a:t>
            </a:r>
            <a:endParaRPr lang="en-GB" sz="1800" dirty="0" smtClean="0">
              <a:latin typeface="Calibri" panose="020F0502020204030204" pitchFamily="34" charset="0"/>
            </a:endParaRPr>
          </a:p>
          <a:p>
            <a:r>
              <a:rPr lang="en-GB" sz="1800" dirty="0" smtClean="0">
                <a:latin typeface="Calibri" panose="020F0502020204030204" pitchFamily="34" charset="0"/>
              </a:rPr>
              <a:t>Pupils should draw </a:t>
            </a:r>
            <a:r>
              <a:rPr lang="en-GB" sz="1800" dirty="0">
                <a:latin typeface="Calibri" panose="020F0502020204030204" pitchFamily="34" charset="0"/>
              </a:rPr>
              <a:t>with increasing accuracy and develop mathematical reasoning so they can </a:t>
            </a:r>
            <a:r>
              <a:rPr lang="en-GB" sz="1800" dirty="0" smtClean="0">
                <a:latin typeface="Calibri" panose="020F0502020204030204" pitchFamily="34" charset="0"/>
              </a:rPr>
              <a:t>analyse shapes </a:t>
            </a:r>
            <a:r>
              <a:rPr lang="en-GB" sz="1800" dirty="0">
                <a:latin typeface="Calibri" panose="020F0502020204030204" pitchFamily="34" charset="0"/>
              </a:rPr>
              <a:t>and their properties, and confidently describe the relationships between </a:t>
            </a:r>
            <a:r>
              <a:rPr lang="en-GB" sz="1800" dirty="0" smtClean="0">
                <a:latin typeface="Calibri" panose="020F0502020204030204" pitchFamily="34" charset="0"/>
              </a:rPr>
              <a:t>them.</a:t>
            </a:r>
          </a:p>
          <a:p>
            <a:r>
              <a:rPr lang="en-GB" sz="1800" dirty="0" smtClean="0">
                <a:latin typeface="Calibri" panose="020F0502020204030204" pitchFamily="34" charset="0"/>
              </a:rPr>
              <a:t>Ensure pupils can </a:t>
            </a:r>
            <a:r>
              <a:rPr lang="en-GB" sz="1800" dirty="0">
                <a:latin typeface="Calibri" panose="020F0502020204030204" pitchFamily="34" charset="0"/>
              </a:rPr>
              <a:t>use measuring instruments with accuracy and </a:t>
            </a:r>
            <a:r>
              <a:rPr lang="en-GB" sz="1800" dirty="0" smtClean="0">
                <a:latin typeface="Calibri" panose="020F0502020204030204" pitchFamily="34" charset="0"/>
              </a:rPr>
              <a:t>make connections </a:t>
            </a:r>
            <a:r>
              <a:rPr lang="en-GB" sz="1800" dirty="0">
                <a:latin typeface="Calibri" panose="020F0502020204030204" pitchFamily="34" charset="0"/>
              </a:rPr>
              <a:t>between measure and </a:t>
            </a:r>
            <a:r>
              <a:rPr lang="en-GB" sz="1800" dirty="0" smtClean="0">
                <a:latin typeface="Calibri" panose="020F0502020204030204" pitchFamily="34" charset="0"/>
              </a:rPr>
              <a:t>number.</a:t>
            </a:r>
          </a:p>
          <a:p>
            <a:r>
              <a:rPr lang="en-GB" sz="1800" dirty="0" smtClean="0">
                <a:latin typeface="Calibri" panose="020F0502020204030204" pitchFamily="34" charset="0"/>
              </a:rPr>
              <a:t>By </a:t>
            </a:r>
            <a:r>
              <a:rPr lang="en-GB" sz="1800" dirty="0">
                <a:latin typeface="Calibri" panose="020F0502020204030204" pitchFamily="34" charset="0"/>
              </a:rPr>
              <a:t>the end of year 4, pupils should have memorised their multiplication tables up to </a:t>
            </a:r>
            <a:r>
              <a:rPr lang="en-GB" sz="1800" dirty="0" smtClean="0">
                <a:latin typeface="Calibri" panose="020F0502020204030204" pitchFamily="34" charset="0"/>
              </a:rPr>
              <a:t>and including </a:t>
            </a:r>
            <a:r>
              <a:rPr lang="en-GB" sz="1800" dirty="0">
                <a:latin typeface="Calibri" panose="020F0502020204030204" pitchFamily="34" charset="0"/>
              </a:rPr>
              <a:t>the </a:t>
            </a:r>
            <a:r>
              <a:rPr lang="en-GB" sz="1800" dirty="0" smtClean="0">
                <a:latin typeface="Calibri" panose="020F0502020204030204" pitchFamily="34" charset="0"/>
              </a:rPr>
              <a:t>12s, and </a:t>
            </a:r>
            <a:r>
              <a:rPr lang="en-GB" sz="1800" dirty="0">
                <a:latin typeface="Calibri" panose="020F0502020204030204" pitchFamily="34" charset="0"/>
              </a:rPr>
              <a:t>show precision and fluency in their </a:t>
            </a:r>
            <a:r>
              <a:rPr lang="en-GB" sz="1800" dirty="0" smtClean="0">
                <a:latin typeface="Calibri" panose="020F0502020204030204" pitchFamily="34" charset="0"/>
              </a:rPr>
              <a:t>work.</a:t>
            </a:r>
          </a:p>
          <a:p>
            <a:r>
              <a:rPr lang="en-GB" sz="1800" dirty="0" smtClean="0">
                <a:latin typeface="Calibri" panose="020F0502020204030204" pitchFamily="34" charset="0"/>
              </a:rPr>
              <a:t>Pupils </a:t>
            </a:r>
            <a:r>
              <a:rPr lang="en-GB" sz="1800" dirty="0">
                <a:latin typeface="Calibri" panose="020F0502020204030204" pitchFamily="34" charset="0"/>
              </a:rPr>
              <a:t>should read and spell mathematical vocabulary correctly and confidently, using </a:t>
            </a:r>
            <a:r>
              <a:rPr lang="en-GB" sz="1800" dirty="0" smtClean="0">
                <a:latin typeface="Calibri" panose="020F0502020204030204" pitchFamily="34" charset="0"/>
              </a:rPr>
              <a:t>their growing </a:t>
            </a:r>
            <a:r>
              <a:rPr lang="en-GB" sz="1800" dirty="0">
                <a:latin typeface="Calibri" panose="020F0502020204030204" pitchFamily="34" charset="0"/>
              </a:rPr>
              <a:t>word reading knowledge and their knowledge of spelling.</a:t>
            </a:r>
          </a:p>
        </p:txBody>
      </p:sp>
    </p:spTree>
    <p:extLst>
      <p:ext uri="{BB962C8B-B14F-4D97-AF65-F5344CB8AC3E}">
        <p14:creationId xmlns:p14="http://schemas.microsoft.com/office/powerpoint/2010/main" val="125350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Curriculum – Years </a:t>
            </a:r>
            <a:r>
              <a:rPr lang="en-GB" dirty="0" smtClean="0"/>
              <a:t>5 and 6</a:t>
            </a:r>
            <a:endParaRPr lang="en-GB" dirty="0"/>
          </a:p>
        </p:txBody>
      </p:sp>
      <p:sp>
        <p:nvSpPr>
          <p:cNvPr id="3" name="Content Placeholder 2"/>
          <p:cNvSpPr>
            <a:spLocks noGrp="1"/>
          </p:cNvSpPr>
          <p:nvPr>
            <p:ph idx="1"/>
          </p:nvPr>
        </p:nvSpPr>
        <p:spPr>
          <a:xfrm>
            <a:off x="451316" y="1965960"/>
            <a:ext cx="11258888" cy="4203357"/>
          </a:xfrm>
        </p:spPr>
        <p:txBody>
          <a:bodyPr>
            <a:noAutofit/>
          </a:bodyPr>
          <a:lstStyle/>
          <a:p>
            <a:r>
              <a:rPr lang="en-US" sz="1800" dirty="0" smtClean="0"/>
              <a:t>Ensure </a:t>
            </a:r>
            <a:r>
              <a:rPr lang="en-US" sz="1800" dirty="0"/>
              <a:t>that pupils extend their understanding of the number system and place value to include larger integers. </a:t>
            </a:r>
            <a:endParaRPr lang="en-US" sz="1800" dirty="0" smtClean="0"/>
          </a:p>
          <a:p>
            <a:r>
              <a:rPr lang="en-US" sz="1800" dirty="0" smtClean="0"/>
              <a:t>Pupils </a:t>
            </a:r>
            <a:r>
              <a:rPr lang="en-US" sz="1800" dirty="0"/>
              <a:t>should </a:t>
            </a:r>
            <a:r>
              <a:rPr lang="en-US" sz="1800" dirty="0" smtClean="0"/>
              <a:t>develop </a:t>
            </a:r>
            <a:r>
              <a:rPr lang="en-US" sz="1800" dirty="0"/>
              <a:t>connections </a:t>
            </a:r>
            <a:r>
              <a:rPr lang="en-US" sz="1800" dirty="0" smtClean="0"/>
              <a:t>between </a:t>
            </a:r>
            <a:r>
              <a:rPr lang="en-US" sz="1800" dirty="0"/>
              <a:t>multiplication and </a:t>
            </a:r>
            <a:r>
              <a:rPr lang="en-US" sz="1800" dirty="0" smtClean="0"/>
              <a:t>division to support fractions</a:t>
            </a:r>
            <a:r>
              <a:rPr lang="en-US" sz="1800" dirty="0"/>
              <a:t>, decimals, percentages and ratio. </a:t>
            </a:r>
            <a:endParaRPr lang="en-US" sz="1800" dirty="0" smtClean="0"/>
          </a:p>
          <a:p>
            <a:r>
              <a:rPr lang="en-US" sz="1800" dirty="0" smtClean="0"/>
              <a:t>At </a:t>
            </a:r>
            <a:r>
              <a:rPr lang="en-US" sz="1800" dirty="0"/>
              <a:t>this stage, pupils should develop their ability to solve a wider range of problems, including increasingly complex properties of numbers and arithmetic, and problems demanding efficient written and mental methods of calculation. </a:t>
            </a:r>
            <a:endParaRPr lang="en-US" sz="1800" dirty="0" smtClean="0"/>
          </a:p>
          <a:p>
            <a:r>
              <a:rPr lang="en-US" sz="1800" dirty="0" smtClean="0"/>
              <a:t>With </a:t>
            </a:r>
            <a:r>
              <a:rPr lang="en-US" sz="1800" dirty="0"/>
              <a:t>this foundation in arithmetic, pupils are introduced to the language of algebra as a means for solving a variety of problems. </a:t>
            </a:r>
            <a:endParaRPr lang="en-US" sz="1800" dirty="0" smtClean="0"/>
          </a:p>
          <a:p>
            <a:r>
              <a:rPr lang="en-US" sz="1800" dirty="0" smtClean="0"/>
              <a:t>Work in geometry </a:t>
            </a:r>
            <a:r>
              <a:rPr lang="en-US" sz="1800" dirty="0"/>
              <a:t>and measures should consolidate and extend knowledge developed in number. </a:t>
            </a:r>
            <a:endParaRPr lang="en-US" sz="1800" dirty="0" smtClean="0"/>
          </a:p>
          <a:p>
            <a:r>
              <a:rPr lang="en-US" sz="1800" dirty="0" smtClean="0"/>
              <a:t>Pupils should classify </a:t>
            </a:r>
            <a:r>
              <a:rPr lang="en-US" sz="1800" dirty="0"/>
              <a:t>shapes with increasingly complex geometric properties </a:t>
            </a:r>
            <a:r>
              <a:rPr lang="en-US" sz="1800" dirty="0" smtClean="0"/>
              <a:t>and </a:t>
            </a:r>
            <a:r>
              <a:rPr lang="en-US" sz="1800" dirty="0"/>
              <a:t>learn the vocabulary </a:t>
            </a:r>
            <a:r>
              <a:rPr lang="en-US" sz="1800" dirty="0" smtClean="0"/>
              <a:t>needed </a:t>
            </a:r>
            <a:r>
              <a:rPr lang="en-US" sz="1800" dirty="0"/>
              <a:t>to describe them. </a:t>
            </a:r>
            <a:endParaRPr lang="en-US" sz="1800" dirty="0" smtClean="0"/>
          </a:p>
          <a:p>
            <a:r>
              <a:rPr lang="en-US" sz="1800" dirty="0" smtClean="0"/>
              <a:t>By </a:t>
            </a:r>
            <a:r>
              <a:rPr lang="en-US" sz="1800" dirty="0"/>
              <a:t>the end of year 6, pupils should be fluent in written methods for all four operations, including long multiplication and division, and in working with fractions, decimals and percentages. Pupils should read, spell and pronounce mathematical vocabulary correctly.</a:t>
            </a:r>
            <a:endParaRPr lang="en-GB" sz="1800" dirty="0" smtClean="0">
              <a:latin typeface="Calibri" panose="020F0502020204030204" pitchFamily="34" charset="0"/>
            </a:endParaRPr>
          </a:p>
        </p:txBody>
      </p:sp>
    </p:spTree>
    <p:extLst>
      <p:ext uri="{BB962C8B-B14F-4D97-AF65-F5344CB8AC3E}">
        <p14:creationId xmlns:p14="http://schemas.microsoft.com/office/powerpoint/2010/main" val="316434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9659" r="9659"/>
          <a:stretch>
            <a:fillRect/>
          </a:stretch>
        </p:blipFill>
        <p:spPr>
          <a:xfrm>
            <a:off x="2631170" y="1034733"/>
            <a:ext cx="6950346" cy="4350351"/>
          </a:xfrm>
        </p:spPr>
      </p:pic>
      <p:sp>
        <p:nvSpPr>
          <p:cNvPr id="5" name="Oval 4"/>
          <p:cNvSpPr/>
          <p:nvPr/>
        </p:nvSpPr>
        <p:spPr>
          <a:xfrm>
            <a:off x="3519696" y="836712"/>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91704" y="965919"/>
            <a:ext cx="576064" cy="461665"/>
          </a:xfrm>
          <a:prstGeom prst="rect">
            <a:avLst/>
          </a:prstGeom>
          <a:noFill/>
        </p:spPr>
        <p:txBody>
          <a:bodyPr wrap="square" rtlCol="0">
            <a:spAutoFit/>
          </a:bodyPr>
          <a:lstStyle/>
          <a:p>
            <a:r>
              <a:rPr lang="en-US" sz="2400" dirty="0">
                <a:latin typeface="Comic Sans MS"/>
                <a:cs typeface="Comic Sans MS"/>
              </a:rPr>
              <a:t>24</a:t>
            </a:r>
            <a:endParaRPr lang="en-US" sz="2400" dirty="0">
              <a:latin typeface="Comic Sans MS"/>
              <a:cs typeface="Comic Sans MS"/>
            </a:endParaRPr>
          </a:p>
        </p:txBody>
      </p:sp>
      <p:sp>
        <p:nvSpPr>
          <p:cNvPr id="7" name="Oval Callout 6"/>
          <p:cNvSpPr/>
          <p:nvPr/>
        </p:nvSpPr>
        <p:spPr>
          <a:xfrm>
            <a:off x="5722514" y="242645"/>
            <a:ext cx="2376264" cy="1584176"/>
          </a:xfrm>
          <a:prstGeom prst="wedgeEllipseCallout">
            <a:avLst>
              <a:gd name="adj1" fmla="val 68844"/>
              <a:gd name="adj2" fmla="val 455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omic Sans MS"/>
                <a:cs typeface="Comic Sans MS"/>
              </a:rPr>
              <a:t>6 x 4</a:t>
            </a:r>
            <a:endParaRPr lang="en-US" sz="2400" dirty="0">
              <a:solidFill>
                <a:schemeClr val="tx1"/>
              </a:solidFill>
              <a:latin typeface="Comic Sans MS"/>
              <a:cs typeface="Comic Sans MS"/>
            </a:endParaRPr>
          </a:p>
        </p:txBody>
      </p:sp>
      <p:sp>
        <p:nvSpPr>
          <p:cNvPr id="3" name="TextBox 2"/>
          <p:cNvSpPr txBox="1"/>
          <p:nvPr/>
        </p:nvSpPr>
        <p:spPr>
          <a:xfrm>
            <a:off x="1527460" y="5385084"/>
            <a:ext cx="9157767" cy="954107"/>
          </a:xfrm>
          <a:prstGeom prst="rect">
            <a:avLst/>
          </a:prstGeom>
          <a:solidFill>
            <a:srgbClr val="FFFF00"/>
          </a:solidFill>
        </p:spPr>
        <p:txBody>
          <a:bodyPr wrap="square" rtlCol="0">
            <a:spAutoFit/>
          </a:bodyPr>
          <a:lstStyle/>
          <a:p>
            <a:r>
              <a:rPr lang="en-US" sz="2800" dirty="0">
                <a:solidFill>
                  <a:srgbClr val="FF0000"/>
                </a:solidFill>
                <a:latin typeface="Comic Sans MS" panose="030F0702030302020204" pitchFamily="66" charset="0"/>
              </a:rPr>
              <a:t>One of the most important things you can do to help your child is to support them in learning their tables</a:t>
            </a:r>
            <a:r>
              <a:rPr lang="en-US" sz="2800" dirty="0">
                <a:solidFill>
                  <a:srgbClr val="FF0000"/>
                </a:solidFill>
              </a:rPr>
              <a:t>.</a:t>
            </a:r>
            <a:endParaRPr lang="en-GB" sz="2800" dirty="0">
              <a:solidFill>
                <a:srgbClr val="FF0000"/>
              </a:solidFill>
            </a:endParaRPr>
          </a:p>
        </p:txBody>
      </p:sp>
    </p:spTree>
    <p:extLst>
      <p:ext uri="{BB962C8B-B14F-4D97-AF65-F5344CB8AC3E}">
        <p14:creationId xmlns:p14="http://schemas.microsoft.com/office/powerpoint/2010/main" val="8753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152</TotalTime>
  <Words>2442</Words>
  <Application>Microsoft Office PowerPoint</Application>
  <PresentationFormat>Widescreen</PresentationFormat>
  <Paragraphs>608</Paragraphs>
  <Slides>36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Microsoft YaHei</vt:lpstr>
      <vt:lpstr>Arial</vt:lpstr>
      <vt:lpstr>Britannic Bold - 60</vt:lpstr>
      <vt:lpstr>Calibri</vt:lpstr>
      <vt:lpstr>Comic Sans MS</vt:lpstr>
      <vt:lpstr>Corbel</vt:lpstr>
      <vt:lpstr>Times New Roman</vt:lpstr>
      <vt:lpstr>Basis</vt:lpstr>
      <vt:lpstr>ST. BERNADETTE’S</vt:lpstr>
      <vt:lpstr>PowerPoint Presentation</vt:lpstr>
      <vt:lpstr>PowerPoint Presentation</vt:lpstr>
      <vt:lpstr>PowerPoint Presentation</vt:lpstr>
      <vt:lpstr>PowerPoint Presentation</vt:lpstr>
      <vt:lpstr>PowerPoint Presentation</vt:lpstr>
      <vt:lpstr>National Curriculum – Years 3 and 4</vt:lpstr>
      <vt:lpstr>National Curriculum – Years 5 and 6</vt:lpstr>
      <vt:lpstr>PowerPoint Presentation</vt:lpstr>
      <vt:lpstr>“But I have tried and tried…”</vt:lpstr>
      <vt:lpstr>PowerPoint Presentation</vt:lpstr>
      <vt:lpstr>PowerPoint Presentation</vt:lpstr>
      <vt:lpstr>The government has introduced a times tables test for Year 4. Children will be expected to know up to 12 x 12 including associated division facts.</vt:lpstr>
      <vt:lpstr> Expectations in Years 5 and 6</vt:lpstr>
      <vt:lpstr>Look at this calculation.   Oh no, not division!</vt:lpstr>
      <vt:lpstr>There are lots of ways to learn.</vt:lpstr>
      <vt:lpstr>PowerPoint Presentation</vt:lpstr>
      <vt:lpstr>   What would children need to be able to do in order to be successful with this calculation?</vt:lpstr>
      <vt:lpstr>PowerPoint Presentation</vt:lpstr>
      <vt:lpstr>PowerPoint Presentation</vt:lpstr>
      <vt:lpstr>PowerPoint Presentation</vt:lpstr>
      <vt:lpstr>PowerPoint Presentation</vt:lpstr>
      <vt:lpstr>Counting is a crucial skill.</vt:lpstr>
      <vt:lpstr>Fractions</vt:lpstr>
      <vt:lpstr>PowerPoint Presentation</vt:lpstr>
      <vt:lpstr>Think about how tables knowledge can support work in fractions</vt:lpstr>
      <vt:lpstr>Times table knowledge also supports work with shape</vt:lpstr>
      <vt:lpstr>PowerPoint Presentation</vt:lpstr>
      <vt:lpstr>Venn Diagram</vt:lpstr>
      <vt:lpstr>PowerPoint Presentation</vt:lpstr>
      <vt:lpstr>The government assess Key Stage Two mathematics when pupils are in Year 6. The SATs take place in May and out of the 6 tests to be completed, 3 are mathematical: 1 x arithmetic 2 x reasoning.  Last year’s SATs showed that 12% of questions pertained to the Y3 curriculum, 19% Y4, 23% Y5 and 46% Y6.</vt:lpstr>
      <vt:lpstr>What skills have we looked at so far?</vt:lpstr>
      <vt:lpstr> Homework</vt:lpstr>
      <vt:lpstr>How can I help my child at home?</vt:lpstr>
      <vt:lpstr>PowerPoint Presentation</vt:lpstr>
      <vt:lpstr>Closing thoughts…</vt:lpstr>
    </vt:vector>
  </TitlesOfParts>
  <Company>Norbreck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BERNADETTE’S</dc:title>
  <dc:creator>Jill Greenhalgh</dc:creator>
  <cp:lastModifiedBy>jvfgreen@gmail.com</cp:lastModifiedBy>
  <cp:revision>19</cp:revision>
  <dcterms:created xsi:type="dcterms:W3CDTF">2019-11-25T15:05:29Z</dcterms:created>
  <dcterms:modified xsi:type="dcterms:W3CDTF">2019-12-01T12:32:45Z</dcterms:modified>
</cp:coreProperties>
</file>